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hyperlink" Target="mailto:events@remexct.com" TargetMode="External"/><Relationship Id="rId5" Type="http://schemas.openxmlformats.org/officeDocument/2006/relationships/hyperlink" Target="tel:+19144095555" TargetMode="External"/><Relationship Id="rId6" Type="http://schemas.openxmlformats.org/officeDocument/2006/relationships/hyperlink" Target="https://remexct.com" TargetMode="External"/><Relationship Id="rId7" Type="http://schemas.openxmlformats.org/officeDocument/2006/relationships/hyperlink" Target="https://www.facebook.com/profile.php?id=61594640794354" TargetMode="External"/><Relationship Id="rId8" Type="http://schemas.openxmlformats.org/officeDocument/2006/relationships/hyperlink" Target="https://remexct.com/about/marc-nieto/" TargetMode="External"/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ptx/venue/s01-img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1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remexct.com · events@remexct.com · 914-409-5555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562100"/>
            <a:ext cx="554634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VENUE PARTNER PROGRAM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1930400"/>
            <a:ext cx="5546344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360"/>
              </a:lnSpc>
              <a:buNone/>
            </a:pPr>
            <a:r>
              <a:rPr lang="en-US" sz="3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room full of local real estate pros, </a:t>
            </a:r>
            <a:pPr algn="l" indent="0" marL="0">
              <a:lnSpc>
                <a:spcPct val="99360"/>
              </a:lnSpc>
              <a:buNone/>
            </a:pPr>
            <a:r>
              <a:rPr lang="en-US" sz="3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weeknight a month.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812800" y="3627438"/>
            <a:ext cx="5546344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6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brings the crowd, the speakers and the promotion. Your restaurant brings the room and gets named on everything.</a:t>
            </a:r>
            <a:endParaRPr lang="en-US" sz="1600" dirty="0"/>
          </a:p>
        </p:txBody>
      </p:sp>
      <p:sp>
        <p:nvSpPr>
          <p:cNvPr id="7" name="shape-0"/>
          <p:cNvSpPr/>
          <p:nvPr/>
        </p:nvSpPr>
        <p:spPr>
          <a:xfrm>
            <a:off x="812800" y="4684018"/>
            <a:ext cx="2193032" cy="342900"/>
          </a:xfrm>
          <a:prstGeom prst="roundRect">
            <a:avLst>
              <a:gd name="adj" fmla="val 133333"/>
            </a:avLst>
          </a:prstGeom>
          <a:solidFill>
            <a:srgbClr val="F4B01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5200" y="4760218"/>
            <a:ext cx="200152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booking host venues</a:t>
            </a:r>
            <a:endParaRPr lang="en-US" sz="1200" dirty="0"/>
          </a:p>
        </p:txBody>
      </p:sp>
      <p:sp>
        <p:nvSpPr>
          <p:cNvPr id="9" name="shape-0"/>
          <p:cNvSpPr/>
          <p:nvPr/>
        </p:nvSpPr>
        <p:spPr>
          <a:xfrm>
            <a:off x="3107432" y="4684018"/>
            <a:ext cx="1122363" cy="342900"/>
          </a:xfrm>
          <a:prstGeom prst="roundRect">
            <a:avLst>
              <a:gd name="adj" fmla="val 133333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266182" y="4766568"/>
            <a:ext cx="853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Connecticut</a:t>
            </a:r>
            <a:endParaRPr lang="en-US" sz="1200" dirty="0"/>
          </a:p>
        </p:txBody>
      </p:sp>
      <p:pic>
        <p:nvPicPr>
          <p:cNvPr id="11" name="Image 1" descr="/home/claude/pptx/venue/s01-img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222500"/>
            <a:ext cx="48260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REMEX IS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87450"/>
            <a:ext cx="11200384" cy="151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free networking and education night for Connecticut real estate and mortgage professionals.</a:t>
            </a:r>
            <a:endParaRPr lang="en-US" sz="3600" dirty="0"/>
          </a:p>
        </p:txBody>
      </p:sp>
      <p:sp>
        <p:nvSpPr>
          <p:cNvPr id="4" name="shape-1"/>
          <p:cNvSpPr/>
          <p:nvPr/>
        </p:nvSpPr>
        <p:spPr>
          <a:xfrm>
            <a:off x="812800" y="4722019"/>
            <a:ext cx="3386634" cy="254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12800" y="4950619"/>
            <a:ext cx="358983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Thursday nights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5344319"/>
            <a:ext cx="358983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to 8 PM. The 2nd, 3rd and 4th Thursdays are open to host venues.</a:t>
            </a:r>
            <a:endParaRPr lang="en-US" sz="1400" dirty="0"/>
          </a:p>
        </p:txBody>
      </p:sp>
      <p:sp>
        <p:nvSpPr>
          <p:cNvPr id="7" name="shape-1"/>
          <p:cNvSpPr/>
          <p:nvPr/>
        </p:nvSpPr>
        <p:spPr>
          <a:xfrm>
            <a:off x="4402634" y="4722019"/>
            <a:ext cx="3386634" cy="25400"/>
          </a:xfrm>
          <a:prstGeom prst="rect">
            <a:avLst/>
          </a:prstGeom>
          <a:solidFill>
            <a:srgbClr val="1A7FE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02634" y="4950619"/>
            <a:ext cx="358983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first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402634" y="5344319"/>
            <a:ext cx="358983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20-minute talks the room can use on Monday. No sales pitches.</a:t>
            </a:r>
            <a:endParaRPr lang="en-US" sz="1400" dirty="0"/>
          </a:p>
        </p:txBody>
      </p:sp>
      <p:sp>
        <p:nvSpPr>
          <p:cNvPr id="10" name="shape-1"/>
          <p:cNvSpPr/>
          <p:nvPr/>
        </p:nvSpPr>
        <p:spPr>
          <a:xfrm>
            <a:off x="7992467" y="4722019"/>
            <a:ext cx="3386634" cy="254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992467" y="4950619"/>
            <a:ext cx="358983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attend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7992467" y="5344319"/>
            <a:ext cx="358983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 cover the night, so nothing stands between a pro and your door.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WALKS THROUGH YOUR DOOR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90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people who host client dinners, celebrate closings and book office parties</a:t>
            </a:r>
            <a:endParaRPr lang="en-US" sz="3200" dirty="0"/>
          </a:p>
        </p:txBody>
      </p:sp>
      <p:sp>
        <p:nvSpPr>
          <p:cNvPr id="4" name="shape-2"/>
          <p:cNvSpPr/>
          <p:nvPr/>
        </p:nvSpPr>
        <p:spPr>
          <a:xfrm>
            <a:off x="812800" y="229096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0A3A7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90600" y="2443361"/>
            <a:ext cx="328472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agents</a:t>
            </a:r>
            <a:endParaRPr lang="en-US" sz="1600" dirty="0"/>
          </a:p>
        </p:txBody>
      </p:sp>
      <p:sp>
        <p:nvSpPr>
          <p:cNvPr id="6" name="shape-2"/>
          <p:cNvSpPr/>
          <p:nvPr/>
        </p:nvSpPr>
        <p:spPr>
          <a:xfrm>
            <a:off x="4368800" y="229096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0A3A7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46600" y="2443361"/>
            <a:ext cx="328472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 officers</a:t>
            </a:r>
            <a:endParaRPr lang="en-US" sz="1600" dirty="0"/>
          </a:p>
        </p:txBody>
      </p:sp>
      <p:sp>
        <p:nvSpPr>
          <p:cNvPr id="8" name="shape-2"/>
          <p:cNvSpPr/>
          <p:nvPr/>
        </p:nvSpPr>
        <p:spPr>
          <a:xfrm>
            <a:off x="7924800" y="229096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108950" y="244971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attorneys</a:t>
            </a:r>
            <a:endParaRPr lang="en-US" sz="1600" dirty="0"/>
          </a:p>
        </p:txBody>
      </p:sp>
      <p:sp>
        <p:nvSpPr>
          <p:cNvPr id="10" name="shape-2"/>
          <p:cNvSpPr/>
          <p:nvPr/>
        </p:nvSpPr>
        <p:spPr>
          <a:xfrm>
            <a:off x="812800" y="294501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96950" y="310376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and escrow</a:t>
            </a:r>
            <a:endParaRPr lang="en-US" sz="1600" dirty="0"/>
          </a:p>
        </p:txBody>
      </p:sp>
      <p:sp>
        <p:nvSpPr>
          <p:cNvPr id="12" name="shape-2"/>
          <p:cNvSpPr/>
          <p:nvPr/>
        </p:nvSpPr>
        <p:spPr>
          <a:xfrm>
            <a:off x="4368800" y="294501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52950" y="310376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Inspectors and appraisers</a:t>
            </a:r>
            <a:endParaRPr lang="en-US" sz="1600" dirty="0"/>
          </a:p>
        </p:txBody>
      </p:sp>
      <p:sp>
        <p:nvSpPr>
          <p:cNvPr id="14" name="shape-2"/>
          <p:cNvSpPr/>
          <p:nvPr/>
        </p:nvSpPr>
        <p:spPr>
          <a:xfrm>
            <a:off x="7924800" y="294501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108950" y="310376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Insurance</a:t>
            </a:r>
            <a:endParaRPr lang="en-US" sz="1600" dirty="0"/>
          </a:p>
        </p:txBody>
      </p:sp>
      <p:sp>
        <p:nvSpPr>
          <p:cNvPr id="16" name="shape-2"/>
          <p:cNvSpPr/>
          <p:nvPr/>
        </p:nvSpPr>
        <p:spPr>
          <a:xfrm>
            <a:off x="812800" y="359906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96950" y="375781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Contractors and trades</a:t>
            </a:r>
            <a:endParaRPr lang="en-US" sz="1600" dirty="0"/>
          </a:p>
        </p:txBody>
      </p:sp>
      <p:sp>
        <p:nvSpPr>
          <p:cNvPr id="18" name="shape-2"/>
          <p:cNvSpPr/>
          <p:nvPr/>
        </p:nvSpPr>
        <p:spPr>
          <a:xfrm>
            <a:off x="4368800" y="359906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52950" y="375781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Investors</a:t>
            </a:r>
            <a:endParaRPr lang="en-US" sz="1600" dirty="0"/>
          </a:p>
        </p:txBody>
      </p:sp>
      <p:sp>
        <p:nvSpPr>
          <p:cNvPr id="20" name="shape-2"/>
          <p:cNvSpPr/>
          <p:nvPr/>
        </p:nvSpPr>
        <p:spPr>
          <a:xfrm>
            <a:off x="7924800" y="3599061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108950" y="3757811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Property managers</a:t>
            </a:r>
            <a:endParaRPr lang="en-US" sz="1600" dirty="0"/>
          </a:p>
        </p:txBody>
      </p:sp>
      <p:sp>
        <p:nvSpPr>
          <p:cNvPr id="22" name="shape-2"/>
          <p:cNvSpPr/>
          <p:nvPr/>
        </p:nvSpPr>
        <p:spPr>
          <a:xfrm>
            <a:off x="812800" y="4456311"/>
            <a:ext cx="10566400" cy="927100"/>
          </a:xfrm>
          <a:prstGeom prst="roundRect">
            <a:avLst>
              <a:gd name="adj" fmla="val 9458"/>
            </a:avLst>
          </a:prstGeom>
          <a:solidFill>
            <a:srgbClr val="E3ECF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66800" y="4659511"/>
            <a:ext cx="2262983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3506490" y="4671020"/>
            <a:ext cx="8075833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contact list of Connecticut real estate and mortgage pros, and growing. Every area's night goes out to it. Invites, follow-ups, post-event emails and review requests all carry your name.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HOST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REMEx night does for your restaurant</a:t>
            </a:r>
            <a:endParaRPr lang="en-US" sz="3200" dirty="0"/>
          </a:p>
        </p:txBody>
      </p:sp>
      <p:sp>
        <p:nvSpPr>
          <p:cNvPr id="4" name="shape-3"/>
          <p:cNvSpPr/>
          <p:nvPr/>
        </p:nvSpPr>
        <p:spPr>
          <a:xfrm>
            <a:off x="812800" y="1843980"/>
            <a:ext cx="5207000" cy="1647031"/>
          </a:xfrm>
          <a:prstGeom prst="roundRect">
            <a:avLst>
              <a:gd name="adj" fmla="val 2997"/>
            </a:avLst>
          </a:prstGeom>
          <a:solidFill>
            <a:srgbClr val="F4F7FB"/>
          </a:solidFill>
          <a:ln/>
        </p:spPr>
      </p:sp>
      <p:sp>
        <p:nvSpPr>
          <p:cNvPr id="5" name="shape-3"/>
          <p:cNvSpPr/>
          <p:nvPr/>
        </p:nvSpPr>
        <p:spPr>
          <a:xfrm>
            <a:off x="812800" y="1843980"/>
            <a:ext cx="52070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6" name="shape-3"/>
          <p:cNvSpPr/>
          <p:nvPr/>
        </p:nvSpPr>
        <p:spPr>
          <a:xfrm>
            <a:off x="6013450" y="1843980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7" name="shape-3"/>
          <p:cNvSpPr/>
          <p:nvPr/>
        </p:nvSpPr>
        <p:spPr>
          <a:xfrm>
            <a:off x="812800" y="3484662"/>
            <a:ext cx="52070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8" name="shape-3"/>
          <p:cNvSpPr/>
          <p:nvPr/>
        </p:nvSpPr>
        <p:spPr>
          <a:xfrm>
            <a:off x="812800" y="1843980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73150" y="2110680"/>
            <a:ext cx="49674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073150" y="2364680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full room on a Thursday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073150" y="2758380"/>
            <a:ext cx="496747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to 8 PM on a weeknight. Capacity is set by your space.</a:t>
            </a:r>
            <a:endParaRPr lang="en-US" sz="1400" dirty="0"/>
          </a:p>
        </p:txBody>
      </p:sp>
      <p:sp>
        <p:nvSpPr>
          <p:cNvPr id="12" name="shape-3"/>
          <p:cNvSpPr/>
          <p:nvPr/>
        </p:nvSpPr>
        <p:spPr>
          <a:xfrm>
            <a:off x="6172200" y="1843980"/>
            <a:ext cx="5207000" cy="1647031"/>
          </a:xfrm>
          <a:prstGeom prst="roundRect">
            <a:avLst>
              <a:gd name="adj" fmla="val 2997"/>
            </a:avLst>
          </a:prstGeom>
          <a:solidFill>
            <a:srgbClr val="F4F7FB"/>
          </a:solidFill>
          <a:ln/>
        </p:spPr>
      </p:sp>
      <p:sp>
        <p:nvSpPr>
          <p:cNvPr id="13" name="shape-3"/>
          <p:cNvSpPr/>
          <p:nvPr/>
        </p:nvSpPr>
        <p:spPr>
          <a:xfrm>
            <a:off x="6172200" y="1843980"/>
            <a:ext cx="5207000" cy="38100"/>
          </a:xfrm>
          <a:prstGeom prst="rect">
            <a:avLst/>
          </a:prstGeom>
          <a:solidFill>
            <a:srgbClr val="1A7FE0"/>
          </a:solidFill>
          <a:ln/>
        </p:spPr>
      </p:sp>
      <p:sp>
        <p:nvSpPr>
          <p:cNvPr id="14" name="shape-3"/>
          <p:cNvSpPr/>
          <p:nvPr/>
        </p:nvSpPr>
        <p:spPr>
          <a:xfrm>
            <a:off x="11372850" y="1843980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5" name="shape-3"/>
          <p:cNvSpPr/>
          <p:nvPr/>
        </p:nvSpPr>
        <p:spPr>
          <a:xfrm>
            <a:off x="6172200" y="3484662"/>
            <a:ext cx="52070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6" name="shape-3"/>
          <p:cNvSpPr/>
          <p:nvPr/>
        </p:nvSpPr>
        <p:spPr>
          <a:xfrm>
            <a:off x="6172200" y="1843980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32550" y="2110680"/>
            <a:ext cx="49674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432550" y="2364680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who come back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6432550" y="2758380"/>
            <a:ext cx="49674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 book client dinners and office parties where they've already been.</a:t>
            </a:r>
            <a:endParaRPr lang="en-US" sz="1400" dirty="0"/>
          </a:p>
        </p:txBody>
      </p:sp>
      <p:sp>
        <p:nvSpPr>
          <p:cNvPr id="20" name="shape-3"/>
          <p:cNvSpPr/>
          <p:nvPr/>
        </p:nvSpPr>
        <p:spPr>
          <a:xfrm>
            <a:off x="812800" y="3643412"/>
            <a:ext cx="5207000" cy="1647031"/>
          </a:xfrm>
          <a:prstGeom prst="roundRect">
            <a:avLst>
              <a:gd name="adj" fmla="val 2997"/>
            </a:avLst>
          </a:prstGeom>
          <a:solidFill>
            <a:srgbClr val="F4F7FB"/>
          </a:solidFill>
          <a:ln/>
        </p:spPr>
      </p:sp>
      <p:sp>
        <p:nvSpPr>
          <p:cNvPr id="21" name="shape-3"/>
          <p:cNvSpPr/>
          <p:nvPr/>
        </p:nvSpPr>
        <p:spPr>
          <a:xfrm>
            <a:off x="812800" y="3643412"/>
            <a:ext cx="5207000" cy="38100"/>
          </a:xfrm>
          <a:prstGeom prst="rect">
            <a:avLst/>
          </a:prstGeom>
          <a:solidFill>
            <a:srgbClr val="1A7FE0"/>
          </a:solidFill>
          <a:ln/>
        </p:spPr>
      </p:sp>
      <p:sp>
        <p:nvSpPr>
          <p:cNvPr id="22" name="shape-3"/>
          <p:cNvSpPr/>
          <p:nvPr/>
        </p:nvSpPr>
        <p:spPr>
          <a:xfrm>
            <a:off x="6013450" y="3643412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3" name="shape-3"/>
          <p:cNvSpPr/>
          <p:nvPr/>
        </p:nvSpPr>
        <p:spPr>
          <a:xfrm>
            <a:off x="812800" y="5284093"/>
            <a:ext cx="52070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4" name="shape-3"/>
          <p:cNvSpPr/>
          <p:nvPr/>
        </p:nvSpPr>
        <p:spPr>
          <a:xfrm>
            <a:off x="812800" y="3643412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073150" y="3910112"/>
            <a:ext cx="49674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73150" y="4164112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Promotion you don't pay for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1073150" y="4557812"/>
            <a:ext cx="49674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 goes out by email, Eventbrite, Meetup, the web and social media.</a:t>
            </a:r>
            <a:endParaRPr lang="en-US" sz="1400" dirty="0"/>
          </a:p>
        </p:txBody>
      </p:sp>
      <p:sp>
        <p:nvSpPr>
          <p:cNvPr id="28" name="shape-3"/>
          <p:cNvSpPr/>
          <p:nvPr/>
        </p:nvSpPr>
        <p:spPr>
          <a:xfrm>
            <a:off x="6172200" y="3643412"/>
            <a:ext cx="5207000" cy="1647031"/>
          </a:xfrm>
          <a:prstGeom prst="roundRect">
            <a:avLst>
              <a:gd name="adj" fmla="val 2997"/>
            </a:avLst>
          </a:prstGeom>
          <a:solidFill>
            <a:srgbClr val="F4F7FB"/>
          </a:solidFill>
          <a:ln/>
        </p:spPr>
      </p:sp>
      <p:sp>
        <p:nvSpPr>
          <p:cNvPr id="29" name="shape-3"/>
          <p:cNvSpPr/>
          <p:nvPr/>
        </p:nvSpPr>
        <p:spPr>
          <a:xfrm>
            <a:off x="6172200" y="3643412"/>
            <a:ext cx="52070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30" name="shape-3"/>
          <p:cNvSpPr/>
          <p:nvPr/>
        </p:nvSpPr>
        <p:spPr>
          <a:xfrm>
            <a:off x="11372850" y="3643412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1" name="shape-3"/>
          <p:cNvSpPr/>
          <p:nvPr/>
        </p:nvSpPr>
        <p:spPr>
          <a:xfrm>
            <a:off x="6172200" y="5284093"/>
            <a:ext cx="52070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2" name="shape-3"/>
          <p:cNvSpPr/>
          <p:nvPr/>
        </p:nvSpPr>
        <p:spPr>
          <a:xfrm>
            <a:off x="6172200" y="3643412"/>
            <a:ext cx="6350" cy="1647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432550" y="3910112"/>
            <a:ext cx="49674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6432550" y="4164112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photos, shared for you</a:t>
            </a:r>
            <a:endParaRPr lang="en-US" sz="2200" dirty="0"/>
          </a:p>
        </p:txBody>
      </p:sp>
      <p:sp>
        <p:nvSpPr>
          <p:cNvPr id="35" name="Text 33"/>
          <p:cNvSpPr txBox="1"/>
          <p:nvPr/>
        </p:nvSpPr>
        <p:spPr>
          <a:xfrm>
            <a:off x="6432550" y="4557812"/>
            <a:ext cx="496747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us photos of your room and food. They go into the recap and social posts.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NAME, EVERYWHERE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your restaurant appears</a:t>
            </a:r>
            <a:endParaRPr lang="en-US" sz="3200" dirty="0"/>
          </a:p>
        </p:txBody>
      </p:sp>
      <p:sp>
        <p:nvSpPr>
          <p:cNvPr id="4" name="shape-4"/>
          <p:cNvSpPr/>
          <p:nvPr/>
        </p:nvSpPr>
        <p:spPr>
          <a:xfrm>
            <a:off x="812800" y="1843980"/>
            <a:ext cx="3420467" cy="3171825"/>
          </a:xfrm>
          <a:prstGeom prst="roundRect">
            <a:avLst>
              <a:gd name="adj" fmla="val 808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7750" y="2078930"/>
            <a:ext cx="3127601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52170" y="2383730"/>
            <a:ext cx="3323181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invitations to our extensive, growing contact list of local pros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52170" y="2983012"/>
            <a:ext cx="3323181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Eventbrite, Meetup, remexct.com and many other event sites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52170" y="3582293"/>
            <a:ext cx="3323181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Facebook, LinkedIn and Instagram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52170" y="3932734"/>
            <a:ext cx="3323181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Ready-made posts we supply for your own social media</a:t>
            </a:r>
            <a:endParaRPr lang="en-US" sz="1400" dirty="0"/>
          </a:p>
        </p:txBody>
      </p:sp>
      <p:sp>
        <p:nvSpPr>
          <p:cNvPr id="10" name="shape-4"/>
          <p:cNvSpPr/>
          <p:nvPr/>
        </p:nvSpPr>
        <p:spPr>
          <a:xfrm>
            <a:off x="4385667" y="1843980"/>
            <a:ext cx="3420566" cy="3171825"/>
          </a:xfrm>
          <a:prstGeom prst="roundRect">
            <a:avLst>
              <a:gd name="adj" fmla="val 808"/>
            </a:avLst>
          </a:prstGeom>
          <a:solidFill>
            <a:srgbClr val="0A3A7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14267" y="2072580"/>
            <a:ext cx="314116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NIGHT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418687" y="2377380"/>
            <a:ext cx="333674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Thanked by name from the front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418687" y="2727821"/>
            <a:ext cx="333674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gift cards drawn in your name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18687" y="3078262"/>
            <a:ext cx="333674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specials on a table card, if you want one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418687" y="3677543"/>
            <a:ext cx="333674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 posting from your room</a:t>
            </a:r>
            <a:endParaRPr lang="en-US" sz="1400" dirty="0"/>
          </a:p>
        </p:txBody>
      </p:sp>
      <p:sp>
        <p:nvSpPr>
          <p:cNvPr id="16" name="shape-4"/>
          <p:cNvSpPr/>
          <p:nvPr/>
        </p:nvSpPr>
        <p:spPr>
          <a:xfrm>
            <a:off x="7958634" y="1843980"/>
            <a:ext cx="3420566" cy="3171825"/>
          </a:xfrm>
          <a:prstGeom prst="roundRect">
            <a:avLst>
              <a:gd name="adj" fmla="val 808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193584" y="2078930"/>
            <a:ext cx="312770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998004" y="2383730"/>
            <a:ext cx="3323286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 post with your photos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998004" y="2734171"/>
            <a:ext cx="3323286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posts tagging your restaurant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998004" y="3084612"/>
            <a:ext cx="332328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Post-event graphics for your social media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998004" y="3683893"/>
            <a:ext cx="332328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Listed for good on our Past Hosts page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998004" y="4283174"/>
            <a:ext cx="332328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venue report of what the night produced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NIGHT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two-hour run of show every time</a:t>
            </a:r>
            <a:endParaRPr lang="en-US" sz="3200" dirty="0"/>
          </a:p>
        </p:txBody>
      </p:sp>
      <p:sp>
        <p:nvSpPr>
          <p:cNvPr id="4" name="shape-5"/>
          <p:cNvSpPr/>
          <p:nvPr/>
        </p:nvSpPr>
        <p:spPr>
          <a:xfrm>
            <a:off x="812800" y="1843980"/>
            <a:ext cx="1676400" cy="2062361"/>
          </a:xfrm>
          <a:prstGeom prst="roundRect">
            <a:avLst>
              <a:gd name="adj" fmla="val 289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96950" y="2028130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6:00 PM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96950" y="228213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Arrive and mingle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96950" y="2828230"/>
            <a:ext cx="138658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Check-in, name tags, first round at the bar.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996950" y="3544391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 bar</a:t>
            </a:r>
            <a:endParaRPr lang="en-US" sz="1200" dirty="0"/>
          </a:p>
        </p:txBody>
      </p:sp>
      <p:sp>
        <p:nvSpPr>
          <p:cNvPr id="9" name="shape-5"/>
          <p:cNvSpPr/>
          <p:nvPr/>
        </p:nvSpPr>
        <p:spPr>
          <a:xfrm>
            <a:off x="2590800" y="1843980"/>
            <a:ext cx="1676400" cy="2062361"/>
          </a:xfrm>
          <a:prstGeom prst="roundRect">
            <a:avLst>
              <a:gd name="adj" fmla="val 289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774950" y="2028130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6:30 PM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774950" y="2282130"/>
            <a:ext cx="138658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774950" y="2593280"/>
            <a:ext cx="138658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restaurant thanked by name from the front.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774950" y="3309441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Venue moment</a:t>
            </a:r>
            <a:endParaRPr lang="en-US" sz="1200" dirty="0"/>
          </a:p>
        </p:txBody>
      </p:sp>
      <p:sp>
        <p:nvSpPr>
          <p:cNvPr id="14" name="shape-5"/>
          <p:cNvSpPr/>
          <p:nvPr/>
        </p:nvSpPr>
        <p:spPr>
          <a:xfrm>
            <a:off x="4368800" y="1843980"/>
            <a:ext cx="1676400" cy="2062361"/>
          </a:xfrm>
          <a:prstGeom prst="roundRect">
            <a:avLst>
              <a:gd name="adj" fmla="val 2893"/>
            </a:avLst>
          </a:prstGeom>
          <a:solidFill>
            <a:srgbClr val="0A3A74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46600" y="2021780"/>
            <a:ext cx="140004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6:40 PM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546600" y="2275780"/>
            <a:ext cx="140004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20-minute talks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546600" y="2821880"/>
            <a:ext cx="1400048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room is seated and listening. Quiet service.</a:t>
            </a:r>
            <a:endParaRPr lang="en-US" sz="1200" dirty="0"/>
          </a:p>
        </p:txBody>
      </p:sp>
      <p:sp>
        <p:nvSpPr>
          <p:cNvPr id="18" name="shape-5"/>
          <p:cNvSpPr/>
          <p:nvPr/>
        </p:nvSpPr>
        <p:spPr>
          <a:xfrm>
            <a:off x="6146800" y="1843980"/>
            <a:ext cx="1676400" cy="2062361"/>
          </a:xfrm>
          <a:prstGeom prst="roundRect">
            <a:avLst>
              <a:gd name="adj" fmla="val 289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30950" y="2028130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7:20 PM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330950" y="2282130"/>
            <a:ext cx="138658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prizes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6330950" y="2593280"/>
            <a:ext cx="138658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gift cards drawn and announced.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330950" y="3309441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Venue moment</a:t>
            </a:r>
            <a:endParaRPr lang="en-US" sz="1200" dirty="0"/>
          </a:p>
        </p:txBody>
      </p:sp>
      <p:sp>
        <p:nvSpPr>
          <p:cNvPr id="23" name="shape-5"/>
          <p:cNvSpPr/>
          <p:nvPr/>
        </p:nvSpPr>
        <p:spPr>
          <a:xfrm>
            <a:off x="7924800" y="1843980"/>
            <a:ext cx="1676400" cy="2062361"/>
          </a:xfrm>
          <a:prstGeom prst="roundRect">
            <a:avLst>
              <a:gd name="adj" fmla="val 289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108950" y="2028130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PM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108950" y="228213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networking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8108950" y="2828230"/>
            <a:ext cx="1386586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round, then many stay for dinner.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8108950" y="3544391"/>
            <a:ext cx="138658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Busy bar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812800" y="4211141"/>
            <a:ext cx="11200384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wrap at 8:00 PM. Anyone who stays is a regular table for the rest of the evening.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DOES WHAT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run the event. You run the hospitality.</a:t>
            </a:r>
            <a:endParaRPr lang="en-US" sz="3200" dirty="0"/>
          </a:p>
        </p:txBody>
      </p:sp>
      <p:sp>
        <p:nvSpPr>
          <p:cNvPr id="4" name="shape-6"/>
          <p:cNvSpPr/>
          <p:nvPr/>
        </p:nvSpPr>
        <p:spPr>
          <a:xfrm>
            <a:off x="812800" y="1843980"/>
            <a:ext cx="5207000" cy="2978944"/>
          </a:xfrm>
          <a:prstGeom prst="roundRect">
            <a:avLst>
              <a:gd name="adj" fmla="val 916"/>
            </a:avLst>
          </a:prstGeom>
          <a:solidFill>
            <a:srgbClr val="0A3A7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66800" y="2097980"/>
            <a:ext cx="498094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handles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71220" y="2567880"/>
            <a:ext cx="5176520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Promotion and invitations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71220" y="2918321"/>
            <a:ext cx="5176520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RSVPs, reminders and the head count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71220" y="3268762"/>
            <a:ext cx="5176520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Speakers and door prizes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71220" y="3619202"/>
            <a:ext cx="5176520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 to cover the food, from our network or yours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71220" y="3969643"/>
            <a:ext cx="5176520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 table and name badges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871220" y="4320084"/>
            <a:ext cx="5176520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 up and packing up our materials</a:t>
            </a:r>
            <a:endParaRPr lang="en-US" sz="1400" dirty="0"/>
          </a:p>
        </p:txBody>
      </p:sp>
      <p:sp>
        <p:nvSpPr>
          <p:cNvPr id="12" name="shape-6"/>
          <p:cNvSpPr/>
          <p:nvPr/>
        </p:nvSpPr>
        <p:spPr>
          <a:xfrm>
            <a:off x="6172200" y="1843980"/>
            <a:ext cx="5207000" cy="2978944"/>
          </a:xfrm>
          <a:prstGeom prst="roundRect">
            <a:avLst>
              <a:gd name="adj" fmla="val 916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32550" y="2104330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restaurant provides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6236970" y="2574230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private room or section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236970" y="2924671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space from 5:30 to 8:30 PM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236970" y="3275112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bartender or server for the room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236970" y="3625552"/>
            <a:ext cx="516305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microphone, speakers and a screen for slides and remote speakers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236970" y="4224834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Approval of the food and drinks sponsors choose to supply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12800" y="5127724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is determined by the venue.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 cover the food, two ways</a:t>
            </a:r>
            <a:endParaRPr lang="en-US" sz="3200" dirty="0"/>
          </a:p>
        </p:txBody>
      </p:sp>
      <p:sp>
        <p:nvSpPr>
          <p:cNvPr id="4" name="shape-7"/>
          <p:cNvSpPr/>
          <p:nvPr/>
        </p:nvSpPr>
        <p:spPr>
          <a:xfrm>
            <a:off x="812800" y="1843980"/>
            <a:ext cx="5207000" cy="2016522"/>
          </a:xfrm>
          <a:prstGeom prst="roundRect">
            <a:avLst>
              <a:gd name="adj" fmla="val 1999"/>
            </a:avLst>
          </a:prstGeom>
          <a:solidFill>
            <a:srgbClr val="FFF6E0"/>
          </a:solidFill>
          <a:ln w="12700">
            <a:solidFill>
              <a:srgbClr val="F4B0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79500" y="2110680"/>
            <a:ext cx="495401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079500" y="2415480"/>
            <a:ext cx="4954016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Sponsor's choice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079500" y="2859980"/>
            <a:ext cx="495401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 choose the food, and any drinks, they want to supply for the night. You accept or decline each offer.</a:t>
            </a:r>
            <a:endParaRPr lang="en-US" sz="1400" dirty="0"/>
          </a:p>
        </p:txBody>
      </p:sp>
      <p:sp>
        <p:nvSpPr>
          <p:cNvPr id="8" name="shape-7"/>
          <p:cNvSpPr/>
          <p:nvPr/>
        </p:nvSpPr>
        <p:spPr>
          <a:xfrm>
            <a:off x="6172200" y="1843980"/>
            <a:ext cx="5207000" cy="2016522"/>
          </a:xfrm>
          <a:prstGeom prst="roundRect">
            <a:avLst>
              <a:gd name="adj" fmla="val 1999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32550" y="2104330"/>
            <a:ext cx="49674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432550" y="2409130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your number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432550" y="2853630"/>
            <a:ext cx="4967478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us what the night costs you, such as a room fee or an appetizer spread. We work to find a host sponsor willing to cover it.</a:t>
            </a:r>
            <a:endParaRPr lang="en-US" sz="1400" dirty="0"/>
          </a:p>
        </p:txBody>
      </p:sp>
      <p:sp>
        <p:nvSpPr>
          <p:cNvPr id="12" name="shape-7"/>
          <p:cNvSpPr/>
          <p:nvPr/>
        </p:nvSpPr>
        <p:spPr>
          <a:xfrm>
            <a:off x="812800" y="4165302"/>
            <a:ext cx="10566400" cy="604441"/>
          </a:xfrm>
          <a:prstGeom prst="roundRect">
            <a:avLst>
              <a:gd name="adj" fmla="val 22250"/>
            </a:avLst>
          </a:prstGeom>
          <a:solidFill>
            <a:srgbClr val="0B1B3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4378623"/>
            <a:ext cx="107717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286198" y="4343102"/>
            <a:ext cx="7845927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from the REMEx network of agents and pros. Have a business in mind? Recommend it.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HOST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every host gives and gets</a:t>
            </a:r>
            <a:endParaRPr lang="en-US" sz="3200" dirty="0"/>
          </a:p>
        </p:txBody>
      </p:sp>
      <p:sp>
        <p:nvSpPr>
          <p:cNvPr id="4" name="shape-8"/>
          <p:cNvSpPr/>
          <p:nvPr/>
        </p:nvSpPr>
        <p:spPr>
          <a:xfrm>
            <a:off x="812800" y="1843980"/>
            <a:ext cx="5207000" cy="2970213"/>
          </a:xfrm>
          <a:prstGeom prst="roundRect">
            <a:avLst>
              <a:gd name="adj" fmla="val 921"/>
            </a:avLst>
          </a:prstGeom>
          <a:solidFill>
            <a:srgbClr val="FFF6E0"/>
          </a:solidFill>
          <a:ln w="12700">
            <a:solidFill>
              <a:srgbClr val="F4B0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79500" y="2110680"/>
            <a:ext cx="4954016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give</a:t>
            </a:r>
            <a:endParaRPr lang="en-US" sz="2200" dirty="0"/>
          </a:p>
        </p:txBody>
      </p:sp>
      <p:sp>
        <p:nvSpPr>
          <p:cNvPr id="6" name="shape-8"/>
          <p:cNvSpPr/>
          <p:nvPr/>
        </p:nvSpPr>
        <p:spPr>
          <a:xfrm>
            <a:off x="1079500" y="2580580"/>
            <a:ext cx="999728" cy="666750"/>
          </a:xfrm>
          <a:prstGeom prst="roundRect">
            <a:avLst>
              <a:gd name="adj" fmla="val 18286"/>
            </a:avLst>
          </a:prstGeom>
          <a:solidFill>
            <a:srgbClr val="F4B01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282700" y="2707580"/>
            <a:ext cx="62892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8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$20</a:t>
            </a:r>
            <a:endParaRPr lang="en-US" sz="2800" dirty="0"/>
          </a:p>
        </p:txBody>
      </p:sp>
      <p:sp>
        <p:nvSpPr>
          <p:cNvPr id="8" name="shape-8"/>
          <p:cNvSpPr/>
          <p:nvPr/>
        </p:nvSpPr>
        <p:spPr>
          <a:xfrm>
            <a:off x="2206228" y="2580580"/>
            <a:ext cx="999728" cy="666750"/>
          </a:xfrm>
          <a:prstGeom prst="roundRect">
            <a:avLst>
              <a:gd name="adj" fmla="val 18286"/>
            </a:avLst>
          </a:prstGeom>
          <a:solidFill>
            <a:srgbClr val="F4B0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409428" y="2707580"/>
            <a:ext cx="62892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8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$20</a:t>
            </a:r>
            <a:endParaRPr lang="en-US" sz="2800" dirty="0"/>
          </a:p>
        </p:txBody>
      </p:sp>
      <p:sp>
        <p:nvSpPr>
          <p:cNvPr id="10" name="shape-8"/>
          <p:cNvSpPr/>
          <p:nvPr/>
        </p:nvSpPr>
        <p:spPr>
          <a:xfrm>
            <a:off x="3332956" y="2580580"/>
            <a:ext cx="999728" cy="666750"/>
          </a:xfrm>
          <a:prstGeom prst="roundRect">
            <a:avLst>
              <a:gd name="adj" fmla="val 18286"/>
            </a:avLst>
          </a:prstGeom>
          <a:solidFill>
            <a:srgbClr val="0A3A7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36156" y="2707580"/>
            <a:ext cx="62892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8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$50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1079500" y="3399730"/>
            <a:ext cx="4954016" cy="746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gift cards, drawn as door prizes. We design them with your name and ours. Your terms apply, such as alcohol not included.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79500" y="4298652"/>
            <a:ext cx="4954016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winners come back to spend them.</a:t>
            </a:r>
            <a:endParaRPr lang="en-US" sz="1400" dirty="0"/>
          </a:p>
        </p:txBody>
      </p:sp>
      <p:sp>
        <p:nvSpPr>
          <p:cNvPr id="14" name="shape-8"/>
          <p:cNvSpPr/>
          <p:nvPr/>
        </p:nvSpPr>
        <p:spPr>
          <a:xfrm>
            <a:off x="6172200" y="1843980"/>
            <a:ext cx="5207000" cy="2970213"/>
          </a:xfrm>
          <a:prstGeom prst="roundRect">
            <a:avLst>
              <a:gd name="adj" fmla="val 921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32550" y="2104330"/>
            <a:ext cx="496747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get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236970" y="2574230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as host on all promotion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236970" y="2924671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Listed for good on our Past Hosts and Past Events pages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236970" y="3275112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Pre-event and post-event posts, ready to share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236970" y="3625552"/>
            <a:ext cx="5163058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5580" indent="-195580">
              <a:lnSpc>
                <a:spcPct val="128800"/>
              </a:lnSpc>
              <a:buSzPct val="100000"/>
              <a:buChar char="•"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venue report after the night</a:t>
            </a:r>
            <a:endParaRPr lang="en-US" sz="1400" dirty="0"/>
          </a:p>
        </p:txBody>
      </p:sp>
      <p:sp>
        <p:nvSpPr>
          <p:cNvPr id="20" name="shape-8"/>
          <p:cNvSpPr/>
          <p:nvPr/>
        </p:nvSpPr>
        <p:spPr>
          <a:xfrm>
            <a:off x="812800" y="5118993"/>
            <a:ext cx="10566400" cy="604441"/>
          </a:xfrm>
          <a:prstGeom prst="roundRect">
            <a:avLst>
              <a:gd name="adj" fmla="val 22250"/>
            </a:avLst>
          </a:prstGeom>
          <a:solidFill>
            <a:srgbClr val="0B1B3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066800" y="5332313"/>
            <a:ext cx="76733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ADD-ON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993900" y="5296793"/>
            <a:ext cx="5954411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 on every name badge, next to REMEx, for an additional fee.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VENUE REPORT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night, you see exactly what it sent your way</a:t>
            </a:r>
            <a:endParaRPr lang="en-US" sz="3200" dirty="0"/>
          </a:p>
        </p:txBody>
      </p:sp>
      <p:sp>
        <p:nvSpPr>
          <p:cNvPr id="4" name="shape-9"/>
          <p:cNvSpPr/>
          <p:nvPr/>
        </p:nvSpPr>
        <p:spPr>
          <a:xfrm>
            <a:off x="812800" y="1843980"/>
            <a:ext cx="2527300" cy="1881981"/>
          </a:xfrm>
          <a:prstGeom prst="roundRect">
            <a:avLst>
              <a:gd name="adj" fmla="val 229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5" name="shape-9"/>
          <p:cNvSpPr/>
          <p:nvPr/>
        </p:nvSpPr>
        <p:spPr>
          <a:xfrm>
            <a:off x="1047750" y="2078930"/>
            <a:ext cx="762000" cy="762000"/>
          </a:xfrm>
          <a:prstGeom prst="ellipse">
            <a:avLst/>
          </a:prstGeom>
          <a:solidFill>
            <a:srgbClr val="F4B01A"/>
          </a:solidFill>
          <a:ln/>
        </p:spPr>
      </p:sp>
      <p:sp>
        <p:nvSpPr>
          <p:cNvPr id="6" name="shape-9"/>
          <p:cNvSpPr/>
          <p:nvPr/>
        </p:nvSpPr>
        <p:spPr>
          <a:xfrm>
            <a:off x="1250950" y="2440880"/>
            <a:ext cx="355600" cy="38100"/>
          </a:xfrm>
          <a:prstGeom prst="roundRect">
            <a:avLst>
              <a:gd name="adj" fmla="val 1200000"/>
            </a:avLst>
          </a:prstGeom>
          <a:solidFill>
            <a:srgbClr val="0B1B3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47750" y="2993330"/>
            <a:ext cx="2180844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RSVPs</a:t>
            </a:r>
            <a:endParaRPr lang="en-US" sz="1400" dirty="0"/>
          </a:p>
        </p:txBody>
      </p:sp>
      <p:sp>
        <p:nvSpPr>
          <p:cNvPr id="8" name="shape-9"/>
          <p:cNvSpPr/>
          <p:nvPr/>
        </p:nvSpPr>
        <p:spPr>
          <a:xfrm>
            <a:off x="3492500" y="1843980"/>
            <a:ext cx="2527300" cy="1881981"/>
          </a:xfrm>
          <a:prstGeom prst="roundRect">
            <a:avLst>
              <a:gd name="adj" fmla="val 229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9" name="shape-9"/>
          <p:cNvSpPr/>
          <p:nvPr/>
        </p:nvSpPr>
        <p:spPr>
          <a:xfrm>
            <a:off x="3727450" y="2078930"/>
            <a:ext cx="762000" cy="762000"/>
          </a:xfrm>
          <a:prstGeom prst="ellipse">
            <a:avLst/>
          </a:prstGeom>
          <a:solidFill>
            <a:srgbClr val="F4B01A"/>
          </a:solidFill>
          <a:ln/>
        </p:spPr>
      </p:sp>
      <p:sp>
        <p:nvSpPr>
          <p:cNvPr id="10" name="shape-9"/>
          <p:cNvSpPr/>
          <p:nvPr/>
        </p:nvSpPr>
        <p:spPr>
          <a:xfrm>
            <a:off x="3930650" y="2440880"/>
            <a:ext cx="355600" cy="38100"/>
          </a:xfrm>
          <a:prstGeom prst="roundRect">
            <a:avLst>
              <a:gd name="adj" fmla="val 1200000"/>
            </a:avLst>
          </a:prstGeom>
          <a:solidFill>
            <a:srgbClr val="0B1B3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727450" y="2993330"/>
            <a:ext cx="2180844" cy="248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checked in</a:t>
            </a:r>
            <a:endParaRPr lang="en-US" sz="1400" dirty="0"/>
          </a:p>
        </p:txBody>
      </p:sp>
      <p:sp>
        <p:nvSpPr>
          <p:cNvPr id="12" name="shape-9"/>
          <p:cNvSpPr/>
          <p:nvPr/>
        </p:nvSpPr>
        <p:spPr>
          <a:xfrm>
            <a:off x="6172200" y="1843980"/>
            <a:ext cx="2527300" cy="1881981"/>
          </a:xfrm>
          <a:prstGeom prst="roundRect">
            <a:avLst>
              <a:gd name="adj" fmla="val 229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shape-9"/>
          <p:cNvSpPr/>
          <p:nvPr/>
        </p:nvSpPr>
        <p:spPr>
          <a:xfrm>
            <a:off x="6407150" y="2078930"/>
            <a:ext cx="762000" cy="762000"/>
          </a:xfrm>
          <a:prstGeom prst="ellipse">
            <a:avLst/>
          </a:prstGeom>
          <a:solidFill>
            <a:srgbClr val="F4B01A"/>
          </a:solidFill>
          <a:ln/>
        </p:spPr>
      </p:sp>
      <p:sp>
        <p:nvSpPr>
          <p:cNvPr id="14" name="shape-9"/>
          <p:cNvSpPr/>
          <p:nvPr/>
        </p:nvSpPr>
        <p:spPr>
          <a:xfrm>
            <a:off x="6610350" y="2440880"/>
            <a:ext cx="355600" cy="38100"/>
          </a:xfrm>
          <a:prstGeom prst="roundRect">
            <a:avLst>
              <a:gd name="adj" fmla="val 1200000"/>
            </a:avLst>
          </a:prstGeom>
          <a:solidFill>
            <a:srgbClr val="0B1B3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7150" y="2993330"/>
            <a:ext cx="218084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Views of your venue listing</a:t>
            </a:r>
            <a:endParaRPr lang="en-US" sz="1400" dirty="0"/>
          </a:p>
        </p:txBody>
      </p:sp>
      <p:sp>
        <p:nvSpPr>
          <p:cNvPr id="16" name="shape-9"/>
          <p:cNvSpPr/>
          <p:nvPr/>
        </p:nvSpPr>
        <p:spPr>
          <a:xfrm>
            <a:off x="8851900" y="1843980"/>
            <a:ext cx="2527300" cy="1881981"/>
          </a:xfrm>
          <a:prstGeom prst="roundRect">
            <a:avLst>
              <a:gd name="adj" fmla="val 229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7" name="shape-9"/>
          <p:cNvSpPr/>
          <p:nvPr/>
        </p:nvSpPr>
        <p:spPr>
          <a:xfrm>
            <a:off x="9086850" y="2078930"/>
            <a:ext cx="762000" cy="762000"/>
          </a:xfrm>
          <a:prstGeom prst="ellipse">
            <a:avLst/>
          </a:prstGeom>
          <a:solidFill>
            <a:srgbClr val="F4B01A"/>
          </a:solidFill>
          <a:ln/>
        </p:spPr>
      </p:sp>
      <p:sp>
        <p:nvSpPr>
          <p:cNvPr id="18" name="shape-9"/>
          <p:cNvSpPr/>
          <p:nvPr/>
        </p:nvSpPr>
        <p:spPr>
          <a:xfrm>
            <a:off x="9290050" y="2440880"/>
            <a:ext cx="355600" cy="38100"/>
          </a:xfrm>
          <a:prstGeom prst="roundRect">
            <a:avLst>
              <a:gd name="adj" fmla="val 1200000"/>
            </a:avLst>
          </a:prstGeom>
          <a:solidFill>
            <a:srgbClr val="0B1B3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086850" y="2993330"/>
            <a:ext cx="218084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your website or social pages</a:t>
            </a:r>
            <a:endParaRPr lang="en-US" sz="1400" dirty="0"/>
          </a:p>
        </p:txBody>
      </p:sp>
      <p:sp>
        <p:nvSpPr>
          <p:cNvPr id="20" name="shape-9"/>
          <p:cNvSpPr/>
          <p:nvPr/>
        </p:nvSpPr>
        <p:spPr>
          <a:xfrm>
            <a:off x="812800" y="4030762"/>
            <a:ext cx="10566400" cy="904081"/>
          </a:xfrm>
          <a:prstGeom prst="roundRect">
            <a:avLst>
              <a:gd name="adj" fmla="val 9945"/>
            </a:avLst>
          </a:prstGeom>
          <a:solidFill>
            <a:srgbClr val="E3ECF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066800" y="4233962"/>
            <a:ext cx="1066190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REMEx link is tracked, from the invitation to the recap post. No website? We link to your social pages instead. The numbers fill in after your night.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10"/>
          <p:cNvSpPr/>
          <p:nvPr/>
        </p:nvSpPr>
        <p:spPr>
          <a:xfrm>
            <a:off x="7823200" y="330200"/>
            <a:ext cx="3556000" cy="304800"/>
          </a:xfrm>
          <a:prstGeom prst="roundRect">
            <a:avLst>
              <a:gd name="adj" fmla="val 150000"/>
            </a:avLst>
          </a:prstGeom>
          <a:solidFill>
            <a:srgbClr val="F4B01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884160" y="393700"/>
            <a:ext cx="343408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· NUMBERS ARE MADE UP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VENUE REPORT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finished report looks like</a:t>
            </a:r>
            <a:endParaRPr lang="en-US" sz="3200" dirty="0"/>
          </a:p>
        </p:txBody>
      </p:sp>
      <p:sp>
        <p:nvSpPr>
          <p:cNvPr id="6" name="shape-10"/>
          <p:cNvSpPr/>
          <p:nvPr/>
        </p:nvSpPr>
        <p:spPr>
          <a:xfrm>
            <a:off x="812800" y="1767780"/>
            <a:ext cx="1676400" cy="1266031"/>
          </a:xfrm>
          <a:prstGeom prst="roundRect">
            <a:avLst>
              <a:gd name="adj" fmla="val 5072"/>
            </a:avLst>
          </a:prstGeom>
          <a:solidFill>
            <a:srgbClr val="FBFCFE"/>
          </a:solidFill>
          <a:ln/>
        </p:spPr>
      </p:sp>
      <p:sp>
        <p:nvSpPr>
          <p:cNvPr id="7" name="shape-10"/>
          <p:cNvSpPr/>
          <p:nvPr/>
        </p:nvSpPr>
        <p:spPr>
          <a:xfrm>
            <a:off x="812800" y="1767780"/>
            <a:ext cx="16764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8" name="shape-10"/>
          <p:cNvSpPr/>
          <p:nvPr/>
        </p:nvSpPr>
        <p:spPr>
          <a:xfrm>
            <a:off x="248285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9" name="shape-10"/>
          <p:cNvSpPr/>
          <p:nvPr/>
        </p:nvSpPr>
        <p:spPr>
          <a:xfrm>
            <a:off x="812800" y="3027462"/>
            <a:ext cx="16764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0" name="shape-10"/>
          <p:cNvSpPr/>
          <p:nvPr/>
        </p:nvSpPr>
        <p:spPr>
          <a:xfrm>
            <a:off x="81280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96950" y="195828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996950" y="2478980"/>
            <a:ext cx="1386586" cy="198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96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RSVPs</a:t>
            </a:r>
            <a:endParaRPr lang="en-US" sz="1200" dirty="0"/>
          </a:p>
        </p:txBody>
      </p:sp>
      <p:sp>
        <p:nvSpPr>
          <p:cNvPr id="13" name="shape-10"/>
          <p:cNvSpPr/>
          <p:nvPr/>
        </p:nvSpPr>
        <p:spPr>
          <a:xfrm>
            <a:off x="2590800" y="1767780"/>
            <a:ext cx="1676400" cy="1266031"/>
          </a:xfrm>
          <a:prstGeom prst="roundRect">
            <a:avLst>
              <a:gd name="adj" fmla="val 5072"/>
            </a:avLst>
          </a:prstGeom>
          <a:solidFill>
            <a:srgbClr val="FBFCFE"/>
          </a:solidFill>
          <a:ln/>
        </p:spPr>
      </p:sp>
      <p:sp>
        <p:nvSpPr>
          <p:cNvPr id="14" name="shape-10"/>
          <p:cNvSpPr/>
          <p:nvPr/>
        </p:nvSpPr>
        <p:spPr>
          <a:xfrm>
            <a:off x="2590800" y="1767780"/>
            <a:ext cx="16764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15" name="shape-10"/>
          <p:cNvSpPr/>
          <p:nvPr/>
        </p:nvSpPr>
        <p:spPr>
          <a:xfrm>
            <a:off x="426085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6" name="shape-10"/>
          <p:cNvSpPr/>
          <p:nvPr/>
        </p:nvSpPr>
        <p:spPr>
          <a:xfrm>
            <a:off x="2590800" y="3027462"/>
            <a:ext cx="16764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7" name="shape-10"/>
          <p:cNvSpPr/>
          <p:nvPr/>
        </p:nvSpPr>
        <p:spPr>
          <a:xfrm>
            <a:off x="259080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774950" y="195828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3200" dirty="0"/>
          </a:p>
        </p:txBody>
      </p:sp>
      <p:sp>
        <p:nvSpPr>
          <p:cNvPr id="19" name="Text 17"/>
          <p:cNvSpPr txBox="1"/>
          <p:nvPr/>
        </p:nvSpPr>
        <p:spPr>
          <a:xfrm>
            <a:off x="2774950" y="2478980"/>
            <a:ext cx="1386586" cy="198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96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checked in</a:t>
            </a:r>
            <a:endParaRPr lang="en-US" sz="1200" dirty="0"/>
          </a:p>
        </p:txBody>
      </p:sp>
      <p:sp>
        <p:nvSpPr>
          <p:cNvPr id="20" name="shape-10"/>
          <p:cNvSpPr/>
          <p:nvPr/>
        </p:nvSpPr>
        <p:spPr>
          <a:xfrm>
            <a:off x="4368800" y="1767780"/>
            <a:ext cx="1676400" cy="1266031"/>
          </a:xfrm>
          <a:prstGeom prst="roundRect">
            <a:avLst>
              <a:gd name="adj" fmla="val 5072"/>
            </a:avLst>
          </a:prstGeom>
          <a:solidFill>
            <a:srgbClr val="FBFCFE"/>
          </a:solidFill>
          <a:ln/>
        </p:spPr>
      </p:sp>
      <p:sp>
        <p:nvSpPr>
          <p:cNvPr id="21" name="shape-10"/>
          <p:cNvSpPr/>
          <p:nvPr/>
        </p:nvSpPr>
        <p:spPr>
          <a:xfrm>
            <a:off x="4368800" y="1767780"/>
            <a:ext cx="16764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22" name="shape-10"/>
          <p:cNvSpPr/>
          <p:nvPr/>
        </p:nvSpPr>
        <p:spPr>
          <a:xfrm>
            <a:off x="603885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3" name="shape-10"/>
          <p:cNvSpPr/>
          <p:nvPr/>
        </p:nvSpPr>
        <p:spPr>
          <a:xfrm>
            <a:off x="4368800" y="3027462"/>
            <a:ext cx="16764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4" name="shape-10"/>
          <p:cNvSpPr/>
          <p:nvPr/>
        </p:nvSpPr>
        <p:spPr>
          <a:xfrm>
            <a:off x="436880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52950" y="195828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312</a:t>
            </a:r>
            <a:endParaRPr lang="en-US" sz="3200" dirty="0"/>
          </a:p>
        </p:txBody>
      </p:sp>
      <p:sp>
        <p:nvSpPr>
          <p:cNvPr id="26" name="Text 24"/>
          <p:cNvSpPr txBox="1"/>
          <p:nvPr/>
        </p:nvSpPr>
        <p:spPr>
          <a:xfrm>
            <a:off x="4552950" y="2478980"/>
            <a:ext cx="1386586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96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Views of your venue listing</a:t>
            </a:r>
            <a:endParaRPr lang="en-US" sz="1200" dirty="0"/>
          </a:p>
        </p:txBody>
      </p:sp>
      <p:sp>
        <p:nvSpPr>
          <p:cNvPr id="27" name="shape-10"/>
          <p:cNvSpPr/>
          <p:nvPr/>
        </p:nvSpPr>
        <p:spPr>
          <a:xfrm>
            <a:off x="6146800" y="1767780"/>
            <a:ext cx="1676400" cy="1266031"/>
          </a:xfrm>
          <a:prstGeom prst="roundRect">
            <a:avLst>
              <a:gd name="adj" fmla="val 5072"/>
            </a:avLst>
          </a:prstGeom>
          <a:solidFill>
            <a:srgbClr val="FBFCFE"/>
          </a:solidFill>
          <a:ln/>
        </p:spPr>
      </p:sp>
      <p:sp>
        <p:nvSpPr>
          <p:cNvPr id="28" name="shape-10"/>
          <p:cNvSpPr/>
          <p:nvPr/>
        </p:nvSpPr>
        <p:spPr>
          <a:xfrm>
            <a:off x="6146800" y="1767780"/>
            <a:ext cx="16764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29" name="shape-10"/>
          <p:cNvSpPr/>
          <p:nvPr/>
        </p:nvSpPr>
        <p:spPr>
          <a:xfrm>
            <a:off x="781685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0" name="shape-10"/>
          <p:cNvSpPr/>
          <p:nvPr/>
        </p:nvSpPr>
        <p:spPr>
          <a:xfrm>
            <a:off x="6146800" y="3027462"/>
            <a:ext cx="16764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1" name="shape-10"/>
          <p:cNvSpPr/>
          <p:nvPr/>
        </p:nvSpPr>
        <p:spPr>
          <a:xfrm>
            <a:off x="614680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330950" y="195828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</a:t>
            </a:r>
            <a:endParaRPr lang="en-US" sz="3200" dirty="0"/>
          </a:p>
        </p:txBody>
      </p:sp>
      <p:sp>
        <p:nvSpPr>
          <p:cNvPr id="33" name="Text 31"/>
          <p:cNvSpPr txBox="1"/>
          <p:nvPr/>
        </p:nvSpPr>
        <p:spPr>
          <a:xfrm>
            <a:off x="6330950" y="2478980"/>
            <a:ext cx="1386586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96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your website or social</a:t>
            </a:r>
            <a:endParaRPr lang="en-US" sz="1200" dirty="0"/>
          </a:p>
        </p:txBody>
      </p:sp>
      <p:sp>
        <p:nvSpPr>
          <p:cNvPr id="34" name="shape-10"/>
          <p:cNvSpPr/>
          <p:nvPr/>
        </p:nvSpPr>
        <p:spPr>
          <a:xfrm>
            <a:off x="7924800" y="1767780"/>
            <a:ext cx="1676400" cy="1266031"/>
          </a:xfrm>
          <a:prstGeom prst="roundRect">
            <a:avLst>
              <a:gd name="adj" fmla="val 5072"/>
            </a:avLst>
          </a:prstGeom>
          <a:solidFill>
            <a:srgbClr val="FBFCFE"/>
          </a:solidFill>
          <a:ln/>
        </p:spPr>
      </p:sp>
      <p:sp>
        <p:nvSpPr>
          <p:cNvPr id="35" name="shape-10"/>
          <p:cNvSpPr/>
          <p:nvPr/>
        </p:nvSpPr>
        <p:spPr>
          <a:xfrm>
            <a:off x="7924800" y="1767780"/>
            <a:ext cx="1676400" cy="381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36" name="shape-10"/>
          <p:cNvSpPr/>
          <p:nvPr/>
        </p:nvSpPr>
        <p:spPr>
          <a:xfrm>
            <a:off x="959485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7" name="shape-10"/>
          <p:cNvSpPr/>
          <p:nvPr/>
        </p:nvSpPr>
        <p:spPr>
          <a:xfrm>
            <a:off x="7924800" y="3027462"/>
            <a:ext cx="167640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8" name="shape-10"/>
          <p:cNvSpPr/>
          <p:nvPr/>
        </p:nvSpPr>
        <p:spPr>
          <a:xfrm>
            <a:off x="7924800" y="1767780"/>
            <a:ext cx="6350" cy="1266031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8108950" y="1958280"/>
            <a:ext cx="138658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of 3</a:t>
            </a:r>
            <a:endParaRPr lang="en-US" sz="3200" dirty="0"/>
          </a:p>
        </p:txBody>
      </p:sp>
      <p:sp>
        <p:nvSpPr>
          <p:cNvPr id="40" name="Text 38"/>
          <p:cNvSpPr txBox="1"/>
          <p:nvPr/>
        </p:nvSpPr>
        <p:spPr>
          <a:xfrm>
            <a:off x="8108950" y="2478980"/>
            <a:ext cx="1386586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96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cards redeemed</a:t>
            </a:r>
            <a:endParaRPr lang="en-US" sz="1200" dirty="0"/>
          </a:p>
        </p:txBody>
      </p:sp>
      <p:sp>
        <p:nvSpPr>
          <p:cNvPr id="41" name="shape-10"/>
          <p:cNvSpPr/>
          <p:nvPr/>
        </p:nvSpPr>
        <p:spPr>
          <a:xfrm>
            <a:off x="812800" y="3262412"/>
            <a:ext cx="5207000" cy="2089150"/>
          </a:xfrm>
          <a:prstGeom prst="roundRect">
            <a:avLst>
              <a:gd name="adj" fmla="val 1863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1022350" y="3446562"/>
            <a:ext cx="507517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came, by trade</a:t>
            </a:r>
            <a:endParaRPr lang="en-US" sz="1600" dirty="0"/>
          </a:p>
        </p:txBody>
      </p:sp>
      <p:sp>
        <p:nvSpPr>
          <p:cNvPr id="43" name="Text 41"/>
          <p:cNvSpPr txBox="1"/>
          <p:nvPr/>
        </p:nvSpPr>
        <p:spPr>
          <a:xfrm>
            <a:off x="1022350" y="37831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agents</a:t>
            </a:r>
            <a:endParaRPr lang="en-US" sz="1200" dirty="0"/>
          </a:p>
        </p:txBody>
      </p:sp>
      <p:sp>
        <p:nvSpPr>
          <p:cNvPr id="44" name="shape-10"/>
          <p:cNvSpPr/>
          <p:nvPr/>
        </p:nvSpPr>
        <p:spPr>
          <a:xfrm>
            <a:off x="3028950" y="3795812"/>
            <a:ext cx="2159000" cy="152400"/>
          </a:xfrm>
          <a:prstGeom prst="roundRect">
            <a:avLst>
              <a:gd name="adj" fmla="val 150000"/>
            </a:avLst>
          </a:prstGeom>
          <a:solidFill>
            <a:srgbClr val="0A3A74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5379466" y="37831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1022350" y="40244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 officers</a:t>
            </a:r>
            <a:endParaRPr lang="en-US" sz="1200" dirty="0"/>
          </a:p>
        </p:txBody>
      </p:sp>
      <p:sp>
        <p:nvSpPr>
          <p:cNvPr id="47" name="shape-10"/>
          <p:cNvSpPr/>
          <p:nvPr/>
        </p:nvSpPr>
        <p:spPr>
          <a:xfrm>
            <a:off x="3028950" y="4037112"/>
            <a:ext cx="819150" cy="152400"/>
          </a:xfrm>
          <a:prstGeom prst="roundRect">
            <a:avLst>
              <a:gd name="adj" fmla="val 150000"/>
            </a:avLst>
          </a:prstGeom>
          <a:solidFill>
            <a:srgbClr val="1A7FE0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5379466" y="40244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1022350" y="42657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Attorneys and title</a:t>
            </a:r>
            <a:endParaRPr lang="en-US" sz="1200" dirty="0"/>
          </a:p>
        </p:txBody>
      </p:sp>
      <p:sp>
        <p:nvSpPr>
          <p:cNvPr id="50" name="shape-10"/>
          <p:cNvSpPr/>
          <p:nvPr/>
        </p:nvSpPr>
        <p:spPr>
          <a:xfrm>
            <a:off x="3028950" y="4278412"/>
            <a:ext cx="615950" cy="152400"/>
          </a:xfrm>
          <a:prstGeom prst="roundRect">
            <a:avLst>
              <a:gd name="adj" fmla="val 150000"/>
            </a:avLst>
          </a:prstGeom>
          <a:solidFill>
            <a:srgbClr val="1A7FE0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5379466" y="42657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2" name="Text 50"/>
          <p:cNvSpPr txBox="1"/>
          <p:nvPr/>
        </p:nvSpPr>
        <p:spPr>
          <a:xfrm>
            <a:off x="1022350" y="45070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Contractors and trades</a:t>
            </a:r>
            <a:endParaRPr lang="en-US" sz="1200" dirty="0"/>
          </a:p>
        </p:txBody>
      </p:sp>
      <p:sp>
        <p:nvSpPr>
          <p:cNvPr id="53" name="shape-10"/>
          <p:cNvSpPr/>
          <p:nvPr/>
        </p:nvSpPr>
        <p:spPr>
          <a:xfrm>
            <a:off x="3028950" y="4519712"/>
            <a:ext cx="508000" cy="152400"/>
          </a:xfrm>
          <a:prstGeom prst="roundRect">
            <a:avLst>
              <a:gd name="adj" fmla="val 150000"/>
            </a:avLst>
          </a:prstGeom>
          <a:solidFill>
            <a:srgbClr val="1A7FE0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5379466" y="45070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5" name="Text 53"/>
          <p:cNvSpPr txBox="1"/>
          <p:nvPr/>
        </p:nvSpPr>
        <p:spPr>
          <a:xfrm>
            <a:off x="1022350" y="47483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Inspectors and appraisers</a:t>
            </a:r>
            <a:endParaRPr lang="en-US" sz="1200" dirty="0"/>
          </a:p>
        </p:txBody>
      </p:sp>
      <p:sp>
        <p:nvSpPr>
          <p:cNvPr id="56" name="shape-10"/>
          <p:cNvSpPr/>
          <p:nvPr/>
        </p:nvSpPr>
        <p:spPr>
          <a:xfrm>
            <a:off x="3028950" y="4761012"/>
            <a:ext cx="406400" cy="152400"/>
          </a:xfrm>
          <a:prstGeom prst="roundRect">
            <a:avLst>
              <a:gd name="adj" fmla="val 150000"/>
            </a:avLst>
          </a:prstGeom>
          <a:solidFill>
            <a:srgbClr val="1A7FE0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5379466" y="47483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8" name="Text 56"/>
          <p:cNvSpPr txBox="1"/>
          <p:nvPr/>
        </p:nvSpPr>
        <p:spPr>
          <a:xfrm>
            <a:off x="1022350" y="49896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Insurance and investors</a:t>
            </a:r>
            <a:endParaRPr lang="en-US" sz="1200" dirty="0"/>
          </a:p>
        </p:txBody>
      </p:sp>
      <p:sp>
        <p:nvSpPr>
          <p:cNvPr id="59" name="shape-10"/>
          <p:cNvSpPr/>
          <p:nvPr/>
        </p:nvSpPr>
        <p:spPr>
          <a:xfrm>
            <a:off x="3028950" y="5002312"/>
            <a:ext cx="304800" cy="152400"/>
          </a:xfrm>
          <a:prstGeom prst="roundRect">
            <a:avLst>
              <a:gd name="adj" fmla="val 150000"/>
            </a:avLst>
          </a:prstGeom>
          <a:solidFill>
            <a:srgbClr val="1A7FE0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5379466" y="49896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1" name="shape-10"/>
          <p:cNvSpPr/>
          <p:nvPr/>
        </p:nvSpPr>
        <p:spPr>
          <a:xfrm>
            <a:off x="6172200" y="3262412"/>
            <a:ext cx="5207000" cy="2089150"/>
          </a:xfrm>
          <a:prstGeom prst="roundRect">
            <a:avLst>
              <a:gd name="adj" fmla="val 1863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6381750" y="3446562"/>
            <a:ext cx="507517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RSVPs came from</a:t>
            </a:r>
            <a:endParaRPr lang="en-US" sz="1600" dirty="0"/>
          </a:p>
        </p:txBody>
      </p:sp>
      <p:sp>
        <p:nvSpPr>
          <p:cNvPr id="63" name="Text 61"/>
          <p:cNvSpPr txBox="1"/>
          <p:nvPr/>
        </p:nvSpPr>
        <p:spPr>
          <a:xfrm>
            <a:off x="6381750" y="37831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invitations</a:t>
            </a:r>
            <a:endParaRPr lang="en-US" sz="1200" dirty="0"/>
          </a:p>
        </p:txBody>
      </p:sp>
      <p:sp>
        <p:nvSpPr>
          <p:cNvPr id="64" name="shape-10"/>
          <p:cNvSpPr/>
          <p:nvPr/>
        </p:nvSpPr>
        <p:spPr>
          <a:xfrm>
            <a:off x="8388350" y="3795812"/>
            <a:ext cx="2159000" cy="152400"/>
          </a:xfrm>
          <a:prstGeom prst="roundRect">
            <a:avLst>
              <a:gd name="adj" fmla="val 150000"/>
            </a:avLst>
          </a:prstGeom>
          <a:solidFill>
            <a:srgbClr val="C98A00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10738866" y="37831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  <p:sp>
        <p:nvSpPr>
          <p:cNvPr id="66" name="Text 64"/>
          <p:cNvSpPr txBox="1"/>
          <p:nvPr/>
        </p:nvSpPr>
        <p:spPr>
          <a:xfrm>
            <a:off x="6381750" y="40244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200" dirty="0"/>
          </a:p>
        </p:txBody>
      </p:sp>
      <p:sp>
        <p:nvSpPr>
          <p:cNvPr id="67" name="shape-10"/>
          <p:cNvSpPr/>
          <p:nvPr/>
        </p:nvSpPr>
        <p:spPr>
          <a:xfrm>
            <a:off x="8388350" y="4037112"/>
            <a:ext cx="984250" cy="152400"/>
          </a:xfrm>
          <a:prstGeom prst="roundRect">
            <a:avLst>
              <a:gd name="adj" fmla="val 150000"/>
            </a:avLst>
          </a:prstGeom>
          <a:solidFill>
            <a:srgbClr val="F4B01A"/>
          </a:solidFill>
          <a:ln/>
        </p:spPr>
      </p:sp>
      <p:sp>
        <p:nvSpPr>
          <p:cNvPr id="68" name="Text 66"/>
          <p:cNvSpPr txBox="1"/>
          <p:nvPr/>
        </p:nvSpPr>
        <p:spPr>
          <a:xfrm>
            <a:off x="10738866" y="40244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9" name="Text 67"/>
          <p:cNvSpPr txBox="1"/>
          <p:nvPr/>
        </p:nvSpPr>
        <p:spPr>
          <a:xfrm>
            <a:off x="6381750" y="42657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Eventbrite</a:t>
            </a:r>
            <a:endParaRPr lang="en-US" sz="1200" dirty="0"/>
          </a:p>
        </p:txBody>
      </p:sp>
      <p:sp>
        <p:nvSpPr>
          <p:cNvPr id="70" name="shape-10"/>
          <p:cNvSpPr/>
          <p:nvPr/>
        </p:nvSpPr>
        <p:spPr>
          <a:xfrm>
            <a:off x="8388350" y="4278412"/>
            <a:ext cx="806450" cy="152400"/>
          </a:xfrm>
          <a:prstGeom prst="roundRect">
            <a:avLst>
              <a:gd name="adj" fmla="val 150000"/>
            </a:avLst>
          </a:prstGeom>
          <a:solidFill>
            <a:srgbClr val="F4B01A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10738866" y="42657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2" name="Text 70"/>
          <p:cNvSpPr txBox="1"/>
          <p:nvPr/>
        </p:nvSpPr>
        <p:spPr>
          <a:xfrm>
            <a:off x="6381750" y="45070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</a:t>
            </a:r>
            <a:endParaRPr lang="en-US" sz="1200" dirty="0"/>
          </a:p>
        </p:txBody>
      </p:sp>
      <p:sp>
        <p:nvSpPr>
          <p:cNvPr id="73" name="shape-10"/>
          <p:cNvSpPr/>
          <p:nvPr/>
        </p:nvSpPr>
        <p:spPr>
          <a:xfrm>
            <a:off x="8388350" y="4519712"/>
            <a:ext cx="539750" cy="152400"/>
          </a:xfrm>
          <a:prstGeom prst="roundRect">
            <a:avLst>
              <a:gd name="adj" fmla="val 150000"/>
            </a:avLst>
          </a:prstGeom>
          <a:solidFill>
            <a:srgbClr val="F4B01A"/>
          </a:solidFill>
          <a:ln/>
        </p:spPr>
      </p:sp>
      <p:sp>
        <p:nvSpPr>
          <p:cNvPr id="74" name="Text 72"/>
          <p:cNvSpPr txBox="1"/>
          <p:nvPr/>
        </p:nvSpPr>
        <p:spPr>
          <a:xfrm>
            <a:off x="10738866" y="45070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5" name="Text 73"/>
          <p:cNvSpPr txBox="1"/>
          <p:nvPr/>
        </p:nvSpPr>
        <p:spPr>
          <a:xfrm>
            <a:off x="6381750" y="47483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Meetup</a:t>
            </a:r>
            <a:endParaRPr lang="en-US" sz="1200" dirty="0"/>
          </a:p>
        </p:txBody>
      </p:sp>
      <p:sp>
        <p:nvSpPr>
          <p:cNvPr id="76" name="shape-10"/>
          <p:cNvSpPr/>
          <p:nvPr/>
        </p:nvSpPr>
        <p:spPr>
          <a:xfrm>
            <a:off x="8388350" y="4761012"/>
            <a:ext cx="444500" cy="152400"/>
          </a:xfrm>
          <a:prstGeom prst="roundRect">
            <a:avLst>
              <a:gd name="adj" fmla="val 150000"/>
            </a:avLst>
          </a:prstGeom>
          <a:solidFill>
            <a:srgbClr val="F4B01A"/>
          </a:solidFill>
          <a:ln/>
        </p:spPr>
      </p:sp>
      <p:sp>
        <p:nvSpPr>
          <p:cNvPr id="77" name="Text 75"/>
          <p:cNvSpPr txBox="1"/>
          <p:nvPr/>
        </p:nvSpPr>
        <p:spPr>
          <a:xfrm>
            <a:off x="10738866" y="47483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8" name="Text 76"/>
          <p:cNvSpPr txBox="1"/>
          <p:nvPr/>
        </p:nvSpPr>
        <p:spPr>
          <a:xfrm>
            <a:off x="6381750" y="4989612"/>
            <a:ext cx="20193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Referred by a guest</a:t>
            </a:r>
            <a:endParaRPr lang="en-US" sz="1200" dirty="0"/>
          </a:p>
        </p:txBody>
      </p:sp>
      <p:sp>
        <p:nvSpPr>
          <p:cNvPr id="79" name="shape-10"/>
          <p:cNvSpPr/>
          <p:nvPr/>
        </p:nvSpPr>
        <p:spPr>
          <a:xfrm>
            <a:off x="8388350" y="5002312"/>
            <a:ext cx="266700" cy="152400"/>
          </a:xfrm>
          <a:prstGeom prst="roundRect">
            <a:avLst>
              <a:gd name="adj" fmla="val 150000"/>
            </a:avLst>
          </a:prstGeom>
          <a:solidFill>
            <a:srgbClr val="F4B01A"/>
          </a:solidFill>
          <a:ln/>
        </p:spPr>
      </p:sp>
      <p:sp>
        <p:nvSpPr>
          <p:cNvPr id="80" name="Text 78"/>
          <p:cNvSpPr txBox="1"/>
          <p:nvPr/>
        </p:nvSpPr>
        <p:spPr>
          <a:xfrm>
            <a:off x="10738866" y="4989612"/>
            <a:ext cx="4307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1" name="Text 79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only: these numbers are for illustration. Your report uses your night's real numbers. · REMEx · Venue partners ·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NIGHT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restaurant, front and center</a:t>
            </a:r>
            <a:endParaRPr lang="en-US" sz="3200" dirty="0"/>
          </a:p>
        </p:txBody>
      </p:sp>
      <p:sp>
        <p:nvSpPr>
          <p:cNvPr id="4" name="shape-11"/>
          <p:cNvSpPr/>
          <p:nvPr/>
        </p:nvSpPr>
        <p:spPr>
          <a:xfrm>
            <a:off x="812800" y="1793180"/>
            <a:ext cx="10566400" cy="2057400"/>
          </a:xfrm>
          <a:prstGeom prst="roundRect">
            <a:avLst>
              <a:gd name="adj" fmla="val 2195"/>
            </a:avLst>
          </a:prstGeom>
          <a:solidFill>
            <a:srgbClr val="0A3A74"/>
          </a:solidFill>
          <a:ln/>
        </p:spPr>
      </p:sp>
      <p:sp>
        <p:nvSpPr>
          <p:cNvPr id="5" name="shape-11"/>
          <p:cNvSpPr/>
          <p:nvPr/>
        </p:nvSpPr>
        <p:spPr>
          <a:xfrm>
            <a:off x="812800" y="1793180"/>
            <a:ext cx="10566400" cy="508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6" name="shape-11"/>
          <p:cNvSpPr/>
          <p:nvPr/>
        </p:nvSpPr>
        <p:spPr>
          <a:xfrm>
            <a:off x="1168400" y="2148780"/>
            <a:ext cx="2286000" cy="1397000"/>
          </a:xfrm>
          <a:prstGeom prst="roundRect">
            <a:avLst>
              <a:gd name="adj" fmla="val 4165"/>
            </a:avLst>
          </a:prstGeom>
          <a:solidFill>
            <a:srgbClr val="12294A"/>
          </a:solidFill>
          <a:ln w="19050">
            <a:solidFill>
              <a:srgbClr val="F4B01A"/>
            </a:solidFill>
            <a:prstDash val="dash"/>
          </a:ln>
        </p:spPr>
      </p:sp>
      <p:sp>
        <p:nvSpPr>
          <p:cNvPr id="7" name="Text 5"/>
          <p:cNvSpPr txBox="1"/>
          <p:nvPr/>
        </p:nvSpPr>
        <p:spPr>
          <a:xfrm>
            <a:off x="1843980" y="2745680"/>
            <a:ext cx="990929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4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logo]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810000" y="2212380"/>
            <a:ext cx="764641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 VENUE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810000" y="2485430"/>
            <a:ext cx="7646416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28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Restaurant Name]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3810000" y="2984500"/>
            <a:ext cx="764641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first on every invitation, event page and post, with your address and a link to your website or social pages.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812800" y="410458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SPONSORS, FOR EXAMPLE</a:t>
            </a:r>
            <a:endParaRPr lang="en-US" sz="1200" dirty="0"/>
          </a:p>
        </p:txBody>
      </p:sp>
      <p:sp>
        <p:nvSpPr>
          <p:cNvPr id="12" name="shape-11"/>
          <p:cNvSpPr/>
          <p:nvPr/>
        </p:nvSpPr>
        <p:spPr>
          <a:xfrm>
            <a:off x="812800" y="4383980"/>
            <a:ext cx="1676400" cy="1054100"/>
          </a:xfrm>
          <a:prstGeom prst="roundRect">
            <a:avLst>
              <a:gd name="adj" fmla="val 627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13" name="Image 0" descr="/home/claude/pptx/venue/s12-img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4517330"/>
            <a:ext cx="355600" cy="35560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971550" y="4949130"/>
            <a:ext cx="144043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GLG Law</a:t>
            </a:r>
            <a:endParaRPr lang="en-US" sz="1200" dirty="0"/>
          </a:p>
        </p:txBody>
      </p:sp>
      <p:sp>
        <p:nvSpPr>
          <p:cNvPr id="15" name="shape-11"/>
          <p:cNvSpPr/>
          <p:nvPr/>
        </p:nvSpPr>
        <p:spPr>
          <a:xfrm>
            <a:off x="2590800" y="4383980"/>
            <a:ext cx="1676400" cy="1054100"/>
          </a:xfrm>
          <a:prstGeom prst="roundRect">
            <a:avLst>
              <a:gd name="adj" fmla="val 627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16" name="Image 1" descr="/home/claude/pptx/venue/s12-img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550" y="4517330"/>
            <a:ext cx="711200" cy="35560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2749550" y="4949130"/>
            <a:ext cx="144043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NEXA Lending</a:t>
            </a:r>
            <a:endParaRPr lang="en-US" sz="1200" dirty="0"/>
          </a:p>
        </p:txBody>
      </p:sp>
      <p:sp>
        <p:nvSpPr>
          <p:cNvPr id="18" name="shape-11"/>
          <p:cNvSpPr/>
          <p:nvPr/>
        </p:nvSpPr>
        <p:spPr>
          <a:xfrm>
            <a:off x="4368800" y="4383980"/>
            <a:ext cx="1676400" cy="1054100"/>
          </a:xfrm>
          <a:prstGeom prst="roundRect">
            <a:avLst>
              <a:gd name="adj" fmla="val 627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19" name="Image 2" descr="/home/claude/pptx/venue/s12-img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50" y="4517330"/>
            <a:ext cx="1066800" cy="35560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7550" y="4949130"/>
            <a:ext cx="144043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RELiBUILD</a:t>
            </a:r>
            <a:endParaRPr lang="en-US" sz="1200" dirty="0"/>
          </a:p>
        </p:txBody>
      </p:sp>
      <p:sp>
        <p:nvSpPr>
          <p:cNvPr id="21" name="shape-11"/>
          <p:cNvSpPr/>
          <p:nvPr/>
        </p:nvSpPr>
        <p:spPr>
          <a:xfrm>
            <a:off x="6146800" y="4383980"/>
            <a:ext cx="1676400" cy="1054100"/>
          </a:xfrm>
          <a:prstGeom prst="roundRect">
            <a:avLst>
              <a:gd name="adj" fmla="val 627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22" name="Image 3" descr="/home/claude/pptx/venue/s12-img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4517330"/>
            <a:ext cx="1066800" cy="355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6305550" y="4949130"/>
            <a:ext cx="144043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Tradesmen's Collective</a:t>
            </a:r>
            <a:endParaRPr lang="en-US" sz="1200" dirty="0"/>
          </a:p>
        </p:txBody>
      </p:sp>
      <p:sp>
        <p:nvSpPr>
          <p:cNvPr id="24" name="shape-11"/>
          <p:cNvSpPr/>
          <p:nvPr/>
        </p:nvSpPr>
        <p:spPr>
          <a:xfrm>
            <a:off x="7924800" y="4383980"/>
            <a:ext cx="1676400" cy="1054100"/>
          </a:xfrm>
          <a:prstGeom prst="roundRect">
            <a:avLst>
              <a:gd name="adj" fmla="val 627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8083550" y="4517330"/>
            <a:ext cx="144043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4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 CPA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8083550" y="4949130"/>
            <a:ext cx="144043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 CPA Group</a:t>
            </a:r>
            <a:endParaRPr lang="en-US" sz="1200" dirty="0"/>
          </a:p>
        </p:txBody>
      </p:sp>
      <p:sp>
        <p:nvSpPr>
          <p:cNvPr id="27" name="shape-11"/>
          <p:cNvSpPr/>
          <p:nvPr/>
        </p:nvSpPr>
        <p:spPr>
          <a:xfrm>
            <a:off x="9702800" y="4383980"/>
            <a:ext cx="1676400" cy="1054100"/>
          </a:xfrm>
          <a:prstGeom prst="roundRect">
            <a:avLst>
              <a:gd name="adj" fmla="val 627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28" name="Image 4" descr="/home/claude/pptx/venue/s12-img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1550" y="4517330"/>
            <a:ext cx="889000" cy="35560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9861550" y="4949130"/>
            <a:ext cx="144043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Lending</a:t>
            </a:r>
            <a:endParaRPr lang="en-US" sz="1200" dirty="0"/>
          </a:p>
        </p:txBody>
      </p:sp>
      <p:sp>
        <p:nvSpPr>
          <p:cNvPr id="30" name="Text 23"/>
          <p:cNvSpPr txBox="1"/>
          <p:nvPr/>
        </p:nvSpPr>
        <p:spPr>
          <a:xfrm>
            <a:off x="812800" y="569208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bring sponsors from our network, and you're welcome to recommend your own.</a:t>
            </a:r>
            <a:endParaRPr lang="en-US" sz="1200" dirty="0"/>
          </a:p>
        </p:txBody>
      </p:sp>
      <p:sp>
        <p:nvSpPr>
          <p:cNvPr id="31" name="Text 24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pick a night at your place.</a:t>
            </a:r>
            <a:endParaRPr lang="en-US" sz="3600" dirty="0"/>
          </a:p>
        </p:txBody>
      </p:sp>
      <p:sp>
        <p:nvSpPr>
          <p:cNvPr id="4" name="shape-12"/>
          <p:cNvSpPr/>
          <p:nvPr/>
        </p:nvSpPr>
        <p:spPr>
          <a:xfrm>
            <a:off x="812800" y="2568575"/>
            <a:ext cx="3420467" cy="1690291"/>
          </a:xfrm>
          <a:prstGeom prst="roundRect">
            <a:avLst>
              <a:gd name="adj" fmla="val 2845"/>
            </a:avLst>
          </a:prstGeom>
          <a:solidFill>
            <a:srgbClr val="F4B01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16000" y="2771775"/>
            <a:ext cx="3194911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016000" y="3317875"/>
            <a:ext cx="3194911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 the room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016000" y="3629025"/>
            <a:ext cx="3194911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20-minute visit to see your space, AV setup and capacity.</a:t>
            </a:r>
            <a:endParaRPr lang="en-US" sz="1200" dirty="0"/>
          </a:p>
        </p:txBody>
      </p:sp>
      <p:sp>
        <p:nvSpPr>
          <p:cNvPr id="8" name="shape-12"/>
          <p:cNvSpPr/>
          <p:nvPr/>
        </p:nvSpPr>
        <p:spPr>
          <a:xfrm>
            <a:off x="4385667" y="2568575"/>
            <a:ext cx="3420566" cy="1690291"/>
          </a:xfrm>
          <a:prstGeom prst="roundRect">
            <a:avLst>
              <a:gd name="adj" fmla="val 2845"/>
            </a:avLst>
          </a:prstGeom>
          <a:solidFill>
            <a:srgbClr val="1229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88867" y="2771775"/>
            <a:ext cx="319501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588867" y="3317875"/>
            <a:ext cx="319501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 night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88867" y="3629025"/>
            <a:ext cx="3195016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2nd, 3rd or 4th Thursday. Tuesdays and Wednesdays on request.</a:t>
            </a:r>
            <a:endParaRPr lang="en-US" sz="1200" dirty="0"/>
          </a:p>
        </p:txBody>
      </p:sp>
      <p:sp>
        <p:nvSpPr>
          <p:cNvPr id="12" name="shape-12"/>
          <p:cNvSpPr/>
          <p:nvPr/>
        </p:nvSpPr>
        <p:spPr>
          <a:xfrm>
            <a:off x="7958634" y="2568575"/>
            <a:ext cx="3420566" cy="1690291"/>
          </a:xfrm>
          <a:prstGeom prst="roundRect">
            <a:avLst>
              <a:gd name="adj" fmla="val 2845"/>
            </a:avLst>
          </a:prstGeom>
          <a:solidFill>
            <a:srgbClr val="1229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161834" y="2771775"/>
            <a:ext cx="3195016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8161834" y="3317875"/>
            <a:ext cx="319501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fill the room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161834" y="3629025"/>
            <a:ext cx="3195016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Invitations go out, and you get the head count before the night.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12800" y="5295900"/>
            <a:ext cx="174574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 Nieto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812800" y="5664200"/>
            <a:ext cx="174574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FOUNDER, REMEX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760446" y="5232400"/>
            <a:ext cx="361875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8000"/>
              </a:lnSpc>
              <a:buNone/>
            </a:pPr>
            <a:r>
              <a:rPr lang="en-US" sz="16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events@remexct.com · 914-409-5555</a:t>
            </a:r>
            <a:endParaRPr lang="en-US" sz="1600" dirty="0"/>
          </a:p>
          <a:p>
            <a:pPr algn="r" indent="0" marL="0">
              <a:lnSpc>
                <a:spcPct val="138000"/>
              </a:lnSpc>
              <a:buNone/>
            </a:pPr>
            <a:r>
              <a:rPr lang="en-US" sz="16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remexct.com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ptx/venue/s14-img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1600"/>
          </a:xfrm>
          <a:prstGeom prst="rect">
            <a:avLst/>
          </a:prstGeom>
        </p:spPr>
      </p:pic>
      <p:pic>
        <p:nvPicPr>
          <p:cNvPr id="3" name="Image 1" descr="/home/claude/pptx/venue/s14-img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803400"/>
            <a:ext cx="3048000" cy="3048000"/>
          </a:xfrm>
          <a:prstGeom prst="rect">
            <a:avLst/>
          </a:prstGeom>
        </p:spPr>
      </p:pic>
      <p:pic>
        <p:nvPicPr>
          <p:cNvPr id="4" name="Image 2" descr="/home/claude/pptx/venue/s14-img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400" y="1237655"/>
            <a:ext cx="3302000" cy="1511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70400" y="2945805"/>
            <a:ext cx="732332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 Nieto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4470400" y="3505795"/>
            <a:ext cx="732332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FOUNDER, REMEX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470400" y="3937595"/>
            <a:ext cx="121158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65800" y="3886795"/>
            <a:ext cx="595020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u="sng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events@remexct.com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470400" y="4261445"/>
            <a:ext cx="121158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765800" y="4210645"/>
            <a:ext cx="595020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u="sng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914-409-5555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4470400" y="4585295"/>
            <a:ext cx="121158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5765800" y="4534495"/>
            <a:ext cx="595020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u="sng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remexct.com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4470400" y="4909145"/>
            <a:ext cx="121158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5765800" y="4858345"/>
            <a:ext cx="595020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u="sng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REMEx on Facebook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4470400" y="5232995"/>
            <a:ext cx="121158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5765800" y="5182195"/>
            <a:ext cx="595020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u="sng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Marc's bio at remexct.com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Venue partners · 14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MEx">
  <a:themeElements>
    <a:clrScheme name="REMEx">
      <a:dk1>
        <a:srgbClr val="0B1B33"/>
      </a:dk1>
      <a:lt1>
        <a:srgbClr val="FFFFFF"/>
      </a:lt1>
      <a:dk2>
        <a:srgbClr val="0A3A74"/>
      </a:dk2>
      <a:lt2>
        <a:srgbClr val="F4F7FB"/>
      </a:lt2>
      <a:accent1>
        <a:srgbClr val="1A7FE0"/>
      </a:accent1>
      <a:accent2>
        <a:srgbClr val="F4B01A"/>
      </a:accent2>
      <a:accent3>
        <a:srgbClr val="0A3A74"/>
      </a:accent3>
      <a:accent4>
        <a:srgbClr val="3B4F6B"/>
      </a:accent4>
      <a:accent5>
        <a:srgbClr val="6A7D97"/>
      </a:accent5>
      <a:accent6>
        <a:srgbClr val="D3DEEB"/>
      </a:accent6>
      <a:hlink>
        <a:srgbClr val="1A7FE0"/>
      </a:hlink>
      <a:folHlink>
        <a:srgbClr val="1A7FE0"/>
      </a:folHlink>
    </a:clrScheme>
    <a:fontScheme name="REMEx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REMEx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REMEx Venue Partner Deck</dc:title>
  <dc:subject>PptxGenJS Presentation</dc:subject>
  <dc:creator>REMEx</dc:creator>
  <cp:lastModifiedBy>REMEx</cp:lastModifiedBy>
  <cp:revision>1</cp:revision>
  <dcterms:created xsi:type="dcterms:W3CDTF">2026-10-06T02:44:55Z</dcterms:created>
  <dcterms:modified xsi:type="dcterms:W3CDTF">2026-10-06T02:44:55Z</dcterms:modified>
</cp:coreProperties>
</file>