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remexct.com/calendar" TargetMode="External"/><Relationship Id="rId2" Type="http://schemas.openxmlformats.org/officeDocument/2006/relationships/hyperlink" Target="https://remexct.com/apply" TargetMode="External"/><Relationship Id="rId3" Type="http://schemas.openxmlformats.org/officeDocument/2006/relationships/hyperlink" Target="mailto:events@remexct.com" TargetMode="External"/><Relationship Id="rId4" Type="http://schemas.openxmlformats.org/officeDocument/2006/relationships/hyperlink" Target="https://remexct.com/apply" TargetMode="Externa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pptx/sponsor/s01-img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1016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1348085"/>
            <a:ext cx="554634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 PACKAGE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1716385"/>
            <a:ext cx="5546344" cy="1989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9360"/>
              </a:lnSpc>
              <a:buNone/>
            </a:pPr>
            <a:r>
              <a:rPr lang="en-US" sz="3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your business in front of the people who </a:t>
            </a:r>
            <a:pPr algn="l" indent="0" marL="0">
              <a:lnSpc>
                <a:spcPct val="99360"/>
              </a:lnSpc>
              <a:buNone/>
            </a:pPr>
            <a:r>
              <a:rPr lang="en-US" sz="36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 and close</a:t>
            </a:r>
            <a:pPr algn="l" indent="0" marL="0">
              <a:lnSpc>
                <a:spcPct val="99360"/>
              </a:lnSpc>
              <a:buNone/>
            </a:pPr>
            <a:r>
              <a:rPr lang="en-US" sz="3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Connecticut deals.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3907135"/>
            <a:ext cx="5546344" cy="853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6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free monthly networking and education night. Every sponsor gets a report of exactly what their exposure produced.</a:t>
            </a:r>
            <a:endParaRPr lang="en-US" sz="1600" dirty="0"/>
          </a:p>
        </p:txBody>
      </p:sp>
      <p:sp>
        <p:nvSpPr>
          <p:cNvPr id="6" name="shape-0"/>
          <p:cNvSpPr/>
          <p:nvPr/>
        </p:nvSpPr>
        <p:spPr>
          <a:xfrm>
            <a:off x="812800" y="4963716"/>
            <a:ext cx="2167830" cy="342900"/>
          </a:xfrm>
          <a:prstGeom prst="roundRect">
            <a:avLst>
              <a:gd name="adj" fmla="val 133333"/>
            </a:avLst>
          </a:prstGeom>
          <a:solidFill>
            <a:srgbClr val="F4B01A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965200" y="5039916"/>
            <a:ext cx="197481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Thursday · 6 to 8 PM</a:t>
            </a:r>
            <a:endParaRPr lang="en-US" sz="1200" dirty="0"/>
          </a:p>
        </p:txBody>
      </p:sp>
      <p:sp>
        <p:nvSpPr>
          <p:cNvPr id="8" name="shape-0"/>
          <p:cNvSpPr/>
          <p:nvPr/>
        </p:nvSpPr>
        <p:spPr>
          <a:xfrm>
            <a:off x="3082230" y="4963716"/>
            <a:ext cx="2816423" cy="342900"/>
          </a:xfrm>
          <a:prstGeom prst="roundRect">
            <a:avLst>
              <a:gd name="adj" fmla="val 133333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240980" y="5046266"/>
            <a:ext cx="2648859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Hounds Public House, Newtown</a:t>
            </a:r>
            <a:endParaRPr lang="en-US" sz="1200" dirty="0"/>
          </a:p>
        </p:txBody>
      </p:sp>
      <p:pic>
        <p:nvPicPr>
          <p:cNvPr id="10" name="Image 1" descr="/home/claude/pptx/sponsor/s01-img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2222500"/>
            <a:ext cx="4826000" cy="22098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remexct.com · events@remexct.com · 914-409-5555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REMEX IS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187450"/>
            <a:ext cx="11200384" cy="1513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free monthly networking and education night for Connecticut real estate and mortgage professionals.</a:t>
            </a:r>
            <a:endParaRPr lang="en-US" sz="3600" dirty="0"/>
          </a:p>
        </p:txBody>
      </p:sp>
      <p:sp>
        <p:nvSpPr>
          <p:cNvPr id="4" name="shape-1"/>
          <p:cNvSpPr/>
          <p:nvPr/>
        </p:nvSpPr>
        <p:spPr>
          <a:xfrm>
            <a:off x="812800" y="4722019"/>
            <a:ext cx="3386634" cy="254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12800" y="4950619"/>
            <a:ext cx="3589832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Thursday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5344319"/>
            <a:ext cx="3589832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month, 6 to 8 PM. Same night, same place, so it becomes a habit.</a:t>
            </a:r>
            <a:endParaRPr lang="en-US" sz="1400" dirty="0"/>
          </a:p>
        </p:txBody>
      </p:sp>
      <p:sp>
        <p:nvSpPr>
          <p:cNvPr id="7" name="shape-1"/>
          <p:cNvSpPr/>
          <p:nvPr/>
        </p:nvSpPr>
        <p:spPr>
          <a:xfrm>
            <a:off x="4402634" y="4722019"/>
            <a:ext cx="3386634" cy="25400"/>
          </a:xfrm>
          <a:prstGeom prst="rect">
            <a:avLst/>
          </a:prstGeom>
          <a:solidFill>
            <a:srgbClr val="1A7FE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402634" y="4950619"/>
            <a:ext cx="3589832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 first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4402634" y="5344319"/>
            <a:ext cx="3589832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20-minute talks agents can use on Monday. No sales pitches.</a:t>
            </a:r>
            <a:endParaRPr lang="en-US" sz="1400" dirty="0"/>
          </a:p>
        </p:txBody>
      </p:sp>
      <p:sp>
        <p:nvSpPr>
          <p:cNvPr id="10" name="shape-1"/>
          <p:cNvSpPr/>
          <p:nvPr/>
        </p:nvSpPr>
        <p:spPr>
          <a:xfrm>
            <a:off x="7992467" y="4722019"/>
            <a:ext cx="3386634" cy="254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992467" y="4950619"/>
            <a:ext cx="3589832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 attend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7992467" y="5344319"/>
            <a:ext cx="3589832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Sponsors cover the night. Two Hounds Public House, Newtown.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7F93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Sponsor package · 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WHO'S IN THE ROOM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trade that touches a Connecticut closing</a:t>
            </a:r>
            <a:endParaRPr lang="en-US" sz="3200" dirty="0"/>
          </a:p>
        </p:txBody>
      </p:sp>
      <p:sp>
        <p:nvSpPr>
          <p:cNvPr id="4" name="shape-2"/>
          <p:cNvSpPr/>
          <p:nvPr/>
        </p:nvSpPr>
        <p:spPr>
          <a:xfrm>
            <a:off x="812800" y="1843980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0A3A7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90600" y="1996380"/>
            <a:ext cx="328472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estate agents</a:t>
            </a:r>
            <a:endParaRPr lang="en-US" sz="1600" dirty="0"/>
          </a:p>
        </p:txBody>
      </p:sp>
      <p:sp>
        <p:nvSpPr>
          <p:cNvPr id="6" name="shape-2"/>
          <p:cNvSpPr/>
          <p:nvPr/>
        </p:nvSpPr>
        <p:spPr>
          <a:xfrm>
            <a:off x="4368800" y="1843980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0A3A74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46600" y="1996380"/>
            <a:ext cx="328472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Loan officers</a:t>
            </a:r>
            <a:endParaRPr lang="en-US" sz="1600" dirty="0"/>
          </a:p>
        </p:txBody>
      </p:sp>
      <p:sp>
        <p:nvSpPr>
          <p:cNvPr id="8" name="shape-2"/>
          <p:cNvSpPr/>
          <p:nvPr/>
        </p:nvSpPr>
        <p:spPr>
          <a:xfrm>
            <a:off x="7924800" y="1843980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108950" y="2002730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estate attorneys</a:t>
            </a:r>
            <a:endParaRPr lang="en-US" sz="1600" dirty="0"/>
          </a:p>
        </p:txBody>
      </p:sp>
      <p:sp>
        <p:nvSpPr>
          <p:cNvPr id="10" name="shape-2"/>
          <p:cNvSpPr/>
          <p:nvPr/>
        </p:nvSpPr>
        <p:spPr>
          <a:xfrm>
            <a:off x="812800" y="2498030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96950" y="2656780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 and escrow</a:t>
            </a:r>
            <a:endParaRPr lang="en-US" sz="1600" dirty="0"/>
          </a:p>
        </p:txBody>
      </p:sp>
      <p:sp>
        <p:nvSpPr>
          <p:cNvPr id="12" name="shape-2"/>
          <p:cNvSpPr/>
          <p:nvPr/>
        </p:nvSpPr>
        <p:spPr>
          <a:xfrm>
            <a:off x="4368800" y="2498030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52950" y="2656780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inspectors</a:t>
            </a:r>
            <a:endParaRPr lang="en-US" sz="1600" dirty="0"/>
          </a:p>
        </p:txBody>
      </p:sp>
      <p:sp>
        <p:nvSpPr>
          <p:cNvPr id="14" name="shape-2"/>
          <p:cNvSpPr/>
          <p:nvPr/>
        </p:nvSpPr>
        <p:spPr>
          <a:xfrm>
            <a:off x="7924800" y="2498030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108950" y="2656780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Appraisers and insurance</a:t>
            </a:r>
            <a:endParaRPr lang="en-US" sz="1600" dirty="0"/>
          </a:p>
        </p:txBody>
      </p:sp>
      <p:sp>
        <p:nvSpPr>
          <p:cNvPr id="16" name="shape-2"/>
          <p:cNvSpPr/>
          <p:nvPr/>
        </p:nvSpPr>
        <p:spPr>
          <a:xfrm>
            <a:off x="812800" y="3152080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96950" y="3310830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Contractors and trades</a:t>
            </a:r>
            <a:endParaRPr lang="en-US" sz="1600" dirty="0"/>
          </a:p>
        </p:txBody>
      </p:sp>
      <p:sp>
        <p:nvSpPr>
          <p:cNvPr id="18" name="shape-2"/>
          <p:cNvSpPr/>
          <p:nvPr/>
        </p:nvSpPr>
        <p:spPr>
          <a:xfrm>
            <a:off x="4368800" y="3152080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52950" y="3310830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Investors</a:t>
            </a:r>
            <a:endParaRPr lang="en-US" sz="1600" dirty="0"/>
          </a:p>
        </p:txBody>
      </p:sp>
      <p:sp>
        <p:nvSpPr>
          <p:cNvPr id="20" name="shape-2"/>
          <p:cNvSpPr/>
          <p:nvPr/>
        </p:nvSpPr>
        <p:spPr>
          <a:xfrm>
            <a:off x="7924800" y="3152080"/>
            <a:ext cx="3454400" cy="552450"/>
          </a:xfrm>
          <a:prstGeom prst="roundRect">
            <a:avLst>
              <a:gd name="adj" fmla="val 26635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108950" y="3310830"/>
            <a:ext cx="32712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brokerage</a:t>
            </a:r>
            <a:endParaRPr lang="en-US" sz="1600" dirty="0"/>
          </a:p>
        </p:txBody>
      </p:sp>
      <p:sp>
        <p:nvSpPr>
          <p:cNvPr id="22" name="shape-2"/>
          <p:cNvSpPr/>
          <p:nvPr/>
        </p:nvSpPr>
        <p:spPr>
          <a:xfrm>
            <a:off x="812800" y="4009330"/>
            <a:ext cx="10566400" cy="927100"/>
          </a:xfrm>
          <a:prstGeom prst="roundRect">
            <a:avLst>
              <a:gd name="adj" fmla="val 9458"/>
            </a:avLst>
          </a:prstGeom>
          <a:solidFill>
            <a:srgbClr val="E3ECF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1066800" y="4212530"/>
            <a:ext cx="2262983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6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Extensive</a:t>
            </a:r>
            <a:endParaRPr lang="en-US" sz="3600" dirty="0"/>
          </a:p>
        </p:txBody>
      </p:sp>
      <p:sp>
        <p:nvSpPr>
          <p:cNvPr id="24" name="Text 22"/>
          <p:cNvSpPr txBox="1"/>
          <p:nvPr/>
        </p:nvSpPr>
        <p:spPr>
          <a:xfrm>
            <a:off x="3506490" y="4224040"/>
            <a:ext cx="8075833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growing email contact list of Connecticut real estate and mortgage professionals, built from the founder's 30+ years in construction and real estate.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Sponsor package · 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NIGHT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904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run of show every month, with four sponsor moments</a:t>
            </a:r>
            <a:endParaRPr lang="en-US" sz="3200" dirty="0"/>
          </a:p>
        </p:txBody>
      </p:sp>
      <p:sp>
        <p:nvSpPr>
          <p:cNvPr id="4" name="shape-3"/>
          <p:cNvSpPr/>
          <p:nvPr/>
        </p:nvSpPr>
        <p:spPr>
          <a:xfrm>
            <a:off x="812800" y="2290961"/>
            <a:ext cx="2032000" cy="1836341"/>
          </a:xfrm>
          <a:prstGeom prst="roundRect">
            <a:avLst>
              <a:gd name="adj" fmla="val 2411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96950" y="2475111"/>
            <a:ext cx="1763522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6:00 PM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996950" y="2729111"/>
            <a:ext cx="176352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Arrive and mingle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96950" y="3275211"/>
            <a:ext cx="1763522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Check-in, name tags by trade, door prize entry.</a:t>
            </a:r>
            <a:endParaRPr lang="en-US" sz="1200" dirty="0"/>
          </a:p>
        </p:txBody>
      </p:sp>
      <p:sp>
        <p:nvSpPr>
          <p:cNvPr id="8" name="shape-3"/>
          <p:cNvSpPr/>
          <p:nvPr/>
        </p:nvSpPr>
        <p:spPr>
          <a:xfrm>
            <a:off x="2946400" y="2290961"/>
            <a:ext cx="2032000" cy="1836341"/>
          </a:xfrm>
          <a:prstGeom prst="roundRect">
            <a:avLst>
              <a:gd name="adj" fmla="val 2411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130550" y="2475111"/>
            <a:ext cx="1763522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6:30 PM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3130550" y="2729111"/>
            <a:ext cx="176352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130550" y="3040261"/>
            <a:ext cx="1763522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sponsor thanked by name from the front.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130550" y="3543102"/>
            <a:ext cx="1763522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8A5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 moment</a:t>
            </a:r>
            <a:endParaRPr lang="en-US" sz="1200" dirty="0"/>
          </a:p>
        </p:txBody>
      </p:sp>
      <p:sp>
        <p:nvSpPr>
          <p:cNvPr id="13" name="shape-3"/>
          <p:cNvSpPr/>
          <p:nvPr/>
        </p:nvSpPr>
        <p:spPr>
          <a:xfrm>
            <a:off x="5080000" y="2290961"/>
            <a:ext cx="2032000" cy="1836341"/>
          </a:xfrm>
          <a:prstGeom prst="roundRect">
            <a:avLst>
              <a:gd name="adj" fmla="val 2411"/>
            </a:avLst>
          </a:prstGeom>
          <a:solidFill>
            <a:srgbClr val="0A3A74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257800" y="2468761"/>
            <a:ext cx="17769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6:40 PM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257800" y="2722761"/>
            <a:ext cx="1776984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20-minute talks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257800" y="3268861"/>
            <a:ext cx="1776984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Presenting Sponsor teaches the room.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257800" y="3771702"/>
            <a:ext cx="17769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 moment</a:t>
            </a:r>
            <a:endParaRPr lang="en-US" sz="1200" dirty="0"/>
          </a:p>
        </p:txBody>
      </p:sp>
      <p:sp>
        <p:nvSpPr>
          <p:cNvPr id="18" name="shape-3"/>
          <p:cNvSpPr/>
          <p:nvPr/>
        </p:nvSpPr>
        <p:spPr>
          <a:xfrm>
            <a:off x="7213600" y="2290961"/>
            <a:ext cx="2032000" cy="1836341"/>
          </a:xfrm>
          <a:prstGeom prst="roundRect">
            <a:avLst>
              <a:gd name="adj" fmla="val 2411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397750" y="2475111"/>
            <a:ext cx="1763522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7:20 PM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7397750" y="2729111"/>
            <a:ext cx="176352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 prizes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7397750" y="3040261"/>
            <a:ext cx="1763522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prize drawn and announced in its sponsor's name.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7397750" y="3756422"/>
            <a:ext cx="1763522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8A5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 moment</a:t>
            </a:r>
            <a:endParaRPr lang="en-US" sz="1200" dirty="0"/>
          </a:p>
        </p:txBody>
      </p:sp>
      <p:sp>
        <p:nvSpPr>
          <p:cNvPr id="23" name="shape-3"/>
          <p:cNvSpPr/>
          <p:nvPr/>
        </p:nvSpPr>
        <p:spPr>
          <a:xfrm>
            <a:off x="9347200" y="2290961"/>
            <a:ext cx="2032000" cy="1836341"/>
          </a:xfrm>
          <a:prstGeom prst="roundRect">
            <a:avLst>
              <a:gd name="adj" fmla="val 2411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531350" y="2475111"/>
            <a:ext cx="1763522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7:30 PM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9531350" y="2729111"/>
            <a:ext cx="176352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networking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9531350" y="3040261"/>
            <a:ext cx="1763522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Sponsors meet the room one on one.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9531350" y="3543102"/>
            <a:ext cx="1763522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8A5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 moment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Sponsor package · 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YOU GET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your brand shows up, every month</a:t>
            </a:r>
            <a:endParaRPr lang="en-US" sz="3200" dirty="0"/>
          </a:p>
        </p:txBody>
      </p:sp>
      <p:sp>
        <p:nvSpPr>
          <p:cNvPr id="4" name="shape-4"/>
          <p:cNvSpPr/>
          <p:nvPr/>
        </p:nvSpPr>
        <p:spPr>
          <a:xfrm>
            <a:off x="812800" y="1793180"/>
            <a:ext cx="10566400" cy="3651250"/>
          </a:xfrm>
          <a:prstGeom prst="roundRect">
            <a:avLst>
              <a:gd name="adj" fmla="val 610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5" name="shape-4"/>
          <p:cNvSpPr/>
          <p:nvPr/>
        </p:nvSpPr>
        <p:spPr>
          <a:xfrm>
            <a:off x="819150" y="1799530"/>
            <a:ext cx="10553700" cy="400050"/>
          </a:xfrm>
          <a:prstGeom prst="rect">
            <a:avLst/>
          </a:prstGeom>
          <a:solidFill>
            <a:srgbClr val="0A3A74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71550" y="1901130"/>
            <a:ext cx="25854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715445" y="1901130"/>
            <a:ext cx="5494179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get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203432" y="1901130"/>
            <a:ext cx="2138039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</a:t>
            </a:r>
            <a:endParaRPr lang="en-US" sz="1300" dirty="0"/>
          </a:p>
        </p:txBody>
      </p:sp>
      <p:sp>
        <p:nvSpPr>
          <p:cNvPr id="9" name="shape-4"/>
          <p:cNvSpPr/>
          <p:nvPr/>
        </p:nvSpPr>
        <p:spPr>
          <a:xfrm>
            <a:off x="819150" y="2199580"/>
            <a:ext cx="274389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971550" y="2307530"/>
            <a:ext cx="258544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Invitation emails</a:t>
            </a:r>
            <a:endParaRPr lang="en-US" sz="1300" dirty="0"/>
          </a:p>
        </p:txBody>
      </p:sp>
      <p:sp>
        <p:nvSpPr>
          <p:cNvPr id="11" name="shape-4"/>
          <p:cNvSpPr/>
          <p:nvPr/>
        </p:nvSpPr>
        <p:spPr>
          <a:xfrm>
            <a:off x="3563045" y="2199580"/>
            <a:ext cx="548798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715445" y="2307530"/>
            <a:ext cx="5494179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logo and link in every invite to our extensive, growing email list of CT pros</a:t>
            </a:r>
            <a:endParaRPr lang="en-US" sz="1300" dirty="0"/>
          </a:p>
        </p:txBody>
      </p:sp>
      <p:sp>
        <p:nvSpPr>
          <p:cNvPr id="13" name="shape-4"/>
          <p:cNvSpPr/>
          <p:nvPr/>
        </p:nvSpPr>
        <p:spPr>
          <a:xfrm>
            <a:off x="9051032" y="2199580"/>
            <a:ext cx="232181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203432" y="2307530"/>
            <a:ext cx="2138039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to 3 weeks out</a:t>
            </a:r>
            <a:endParaRPr lang="en-US" sz="1300" dirty="0"/>
          </a:p>
        </p:txBody>
      </p:sp>
      <p:sp>
        <p:nvSpPr>
          <p:cNvPr id="15" name="shape-4"/>
          <p:cNvSpPr/>
          <p:nvPr/>
        </p:nvSpPr>
        <p:spPr>
          <a:xfrm>
            <a:off x="819150" y="2802830"/>
            <a:ext cx="10553700" cy="406400"/>
          </a:xfrm>
          <a:prstGeom prst="rect">
            <a:avLst/>
          </a:prstGeom>
          <a:solidFill>
            <a:srgbClr val="F4F7FB"/>
          </a:solidFill>
          <a:ln/>
        </p:spPr>
      </p:sp>
      <p:sp>
        <p:nvSpPr>
          <p:cNvPr id="16" name="shape-4"/>
          <p:cNvSpPr/>
          <p:nvPr/>
        </p:nvSpPr>
        <p:spPr>
          <a:xfrm>
            <a:off x="819150" y="2802830"/>
            <a:ext cx="274389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71550" y="2910780"/>
            <a:ext cx="25854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remexct.com</a:t>
            </a:r>
            <a:endParaRPr lang="en-US" sz="1300" dirty="0"/>
          </a:p>
        </p:txBody>
      </p:sp>
      <p:sp>
        <p:nvSpPr>
          <p:cNvPr id="18" name="shape-4"/>
          <p:cNvSpPr/>
          <p:nvPr/>
        </p:nvSpPr>
        <p:spPr>
          <a:xfrm>
            <a:off x="3563045" y="2802830"/>
            <a:ext cx="548798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3715445" y="2910780"/>
            <a:ext cx="5494179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 in the sponsor row plus your own profile page</a:t>
            </a:r>
            <a:endParaRPr lang="en-US" sz="1300" dirty="0"/>
          </a:p>
        </p:txBody>
      </p:sp>
      <p:sp>
        <p:nvSpPr>
          <p:cNvPr id="20" name="shape-4"/>
          <p:cNvSpPr/>
          <p:nvPr/>
        </p:nvSpPr>
        <p:spPr>
          <a:xfrm>
            <a:off x="9051032" y="2802830"/>
            <a:ext cx="232181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203432" y="2910780"/>
            <a:ext cx="2138039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month</a:t>
            </a:r>
            <a:endParaRPr lang="en-US" sz="1300" dirty="0"/>
          </a:p>
        </p:txBody>
      </p:sp>
      <p:sp>
        <p:nvSpPr>
          <p:cNvPr id="22" name="shape-4"/>
          <p:cNvSpPr/>
          <p:nvPr/>
        </p:nvSpPr>
        <p:spPr>
          <a:xfrm>
            <a:off x="819150" y="3209230"/>
            <a:ext cx="274389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71550" y="3317180"/>
            <a:ext cx="25854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Eventbrite RSVP page</a:t>
            </a:r>
            <a:endParaRPr lang="en-US" sz="1300" dirty="0"/>
          </a:p>
        </p:txBody>
      </p:sp>
      <p:sp>
        <p:nvSpPr>
          <p:cNvPr id="24" name="shape-4"/>
          <p:cNvSpPr/>
          <p:nvPr/>
        </p:nvSpPr>
        <p:spPr>
          <a:xfrm>
            <a:off x="3563045" y="3209230"/>
            <a:ext cx="548798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3715445" y="3317180"/>
            <a:ext cx="5494179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on the page every guest RSVPs through</a:t>
            </a:r>
            <a:endParaRPr lang="en-US" sz="1300" dirty="0"/>
          </a:p>
        </p:txBody>
      </p:sp>
      <p:sp>
        <p:nvSpPr>
          <p:cNvPr id="26" name="shape-4"/>
          <p:cNvSpPr/>
          <p:nvPr/>
        </p:nvSpPr>
        <p:spPr>
          <a:xfrm>
            <a:off x="9051032" y="3209230"/>
            <a:ext cx="232181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203432" y="3317180"/>
            <a:ext cx="2138039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Listing to event</a:t>
            </a:r>
            <a:endParaRPr lang="en-US" sz="1300" dirty="0"/>
          </a:p>
        </p:txBody>
      </p:sp>
      <p:sp>
        <p:nvSpPr>
          <p:cNvPr id="28" name="shape-4"/>
          <p:cNvSpPr/>
          <p:nvPr/>
        </p:nvSpPr>
        <p:spPr>
          <a:xfrm>
            <a:off x="819150" y="3615630"/>
            <a:ext cx="10553700" cy="406400"/>
          </a:xfrm>
          <a:prstGeom prst="rect">
            <a:avLst/>
          </a:prstGeom>
          <a:solidFill>
            <a:srgbClr val="F4F7FB"/>
          </a:solidFill>
          <a:ln/>
        </p:spPr>
      </p:sp>
      <p:sp>
        <p:nvSpPr>
          <p:cNvPr id="29" name="shape-4"/>
          <p:cNvSpPr/>
          <p:nvPr/>
        </p:nvSpPr>
        <p:spPr>
          <a:xfrm>
            <a:off x="819150" y="3615630"/>
            <a:ext cx="274389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71550" y="3723580"/>
            <a:ext cx="25854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Facebook page and event</a:t>
            </a:r>
            <a:endParaRPr lang="en-US" sz="1300" dirty="0"/>
          </a:p>
        </p:txBody>
      </p:sp>
      <p:sp>
        <p:nvSpPr>
          <p:cNvPr id="31" name="shape-4"/>
          <p:cNvSpPr/>
          <p:nvPr/>
        </p:nvSpPr>
        <p:spPr>
          <a:xfrm>
            <a:off x="3563045" y="3615630"/>
            <a:ext cx="548798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3715445" y="3723580"/>
            <a:ext cx="5494179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 mentions and thank-you posts</a:t>
            </a:r>
            <a:endParaRPr lang="en-US" sz="1300" dirty="0"/>
          </a:p>
        </p:txBody>
      </p:sp>
      <p:sp>
        <p:nvSpPr>
          <p:cNvPr id="33" name="shape-4"/>
          <p:cNvSpPr/>
          <p:nvPr/>
        </p:nvSpPr>
        <p:spPr>
          <a:xfrm>
            <a:off x="9051032" y="3615630"/>
            <a:ext cx="232181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203432" y="3723580"/>
            <a:ext cx="2138039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</a:t>
            </a:r>
            <a:endParaRPr lang="en-US" sz="1300" dirty="0"/>
          </a:p>
        </p:txBody>
      </p:sp>
      <p:sp>
        <p:nvSpPr>
          <p:cNvPr id="35" name="shape-4"/>
          <p:cNvSpPr/>
          <p:nvPr/>
        </p:nvSpPr>
        <p:spPr>
          <a:xfrm>
            <a:off x="819150" y="4022030"/>
            <a:ext cx="274389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71550" y="4129980"/>
            <a:ext cx="25854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room</a:t>
            </a:r>
            <a:endParaRPr lang="en-US" sz="1300" dirty="0"/>
          </a:p>
        </p:txBody>
      </p:sp>
      <p:sp>
        <p:nvSpPr>
          <p:cNvPr id="37" name="shape-4"/>
          <p:cNvSpPr/>
          <p:nvPr/>
        </p:nvSpPr>
        <p:spPr>
          <a:xfrm>
            <a:off x="3563045" y="4022030"/>
            <a:ext cx="548798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3715445" y="4129980"/>
            <a:ext cx="5494179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Thanked from the front; your door prize drawn in your name</a:t>
            </a:r>
            <a:endParaRPr lang="en-US" sz="1300" dirty="0"/>
          </a:p>
        </p:txBody>
      </p:sp>
      <p:sp>
        <p:nvSpPr>
          <p:cNvPr id="39" name="shape-4"/>
          <p:cNvSpPr/>
          <p:nvPr/>
        </p:nvSpPr>
        <p:spPr>
          <a:xfrm>
            <a:off x="9051032" y="4022030"/>
            <a:ext cx="232181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9203432" y="4129980"/>
            <a:ext cx="2138039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night</a:t>
            </a:r>
            <a:endParaRPr lang="en-US" sz="1300" dirty="0"/>
          </a:p>
        </p:txBody>
      </p:sp>
      <p:sp>
        <p:nvSpPr>
          <p:cNvPr id="41" name="shape-4"/>
          <p:cNvSpPr/>
          <p:nvPr/>
        </p:nvSpPr>
        <p:spPr>
          <a:xfrm>
            <a:off x="819150" y="4428430"/>
            <a:ext cx="10553700" cy="406400"/>
          </a:xfrm>
          <a:prstGeom prst="rect">
            <a:avLst/>
          </a:prstGeom>
          <a:solidFill>
            <a:srgbClr val="F4F7FB"/>
          </a:solidFill>
          <a:ln/>
        </p:spPr>
      </p:sp>
      <p:sp>
        <p:nvSpPr>
          <p:cNvPr id="42" name="shape-4"/>
          <p:cNvSpPr/>
          <p:nvPr/>
        </p:nvSpPr>
        <p:spPr>
          <a:xfrm>
            <a:off x="819150" y="4428430"/>
            <a:ext cx="274389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971550" y="4536380"/>
            <a:ext cx="25854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Recap email</a:t>
            </a:r>
            <a:endParaRPr lang="en-US" sz="1300" dirty="0"/>
          </a:p>
        </p:txBody>
      </p:sp>
      <p:sp>
        <p:nvSpPr>
          <p:cNvPr id="44" name="shape-4"/>
          <p:cNvSpPr/>
          <p:nvPr/>
        </p:nvSpPr>
        <p:spPr>
          <a:xfrm>
            <a:off x="3563045" y="4428430"/>
            <a:ext cx="548798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45" name="Text 43"/>
          <p:cNvSpPr txBox="1"/>
          <p:nvPr/>
        </p:nvSpPr>
        <p:spPr>
          <a:xfrm>
            <a:off x="3715445" y="4536380"/>
            <a:ext cx="5494179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Thank-you with a link to your site</a:t>
            </a:r>
            <a:endParaRPr lang="en-US" sz="1300" dirty="0"/>
          </a:p>
        </p:txBody>
      </p:sp>
      <p:sp>
        <p:nvSpPr>
          <p:cNvPr id="46" name="shape-4"/>
          <p:cNvSpPr/>
          <p:nvPr/>
        </p:nvSpPr>
        <p:spPr>
          <a:xfrm>
            <a:off x="9051032" y="4428430"/>
            <a:ext cx="232181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203432" y="4536380"/>
            <a:ext cx="2138039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 after</a:t>
            </a:r>
            <a:endParaRPr lang="en-US" sz="1300" dirty="0"/>
          </a:p>
        </p:txBody>
      </p:sp>
      <p:sp>
        <p:nvSpPr>
          <p:cNvPr id="48" name="shape-4"/>
          <p:cNvSpPr/>
          <p:nvPr/>
        </p:nvSpPr>
        <p:spPr>
          <a:xfrm>
            <a:off x="819150" y="4834830"/>
            <a:ext cx="274389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49" name="Text 47"/>
          <p:cNvSpPr txBox="1"/>
          <p:nvPr/>
        </p:nvSpPr>
        <p:spPr>
          <a:xfrm>
            <a:off x="971550" y="4942780"/>
            <a:ext cx="258544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listings</a:t>
            </a:r>
            <a:endParaRPr lang="en-US" sz="1300" dirty="0"/>
          </a:p>
        </p:txBody>
      </p:sp>
      <p:sp>
        <p:nvSpPr>
          <p:cNvPr id="50" name="shape-4"/>
          <p:cNvSpPr/>
          <p:nvPr/>
        </p:nvSpPr>
        <p:spPr>
          <a:xfrm>
            <a:off x="3563045" y="4834830"/>
            <a:ext cx="548798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3715445" y="4942780"/>
            <a:ext cx="5494179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wherever REMEx is listed: LinkedIn, local calendars, directories</a:t>
            </a:r>
            <a:endParaRPr lang="en-US" sz="1300" dirty="0"/>
          </a:p>
        </p:txBody>
      </p:sp>
      <p:sp>
        <p:nvSpPr>
          <p:cNvPr id="52" name="shape-4"/>
          <p:cNvSpPr/>
          <p:nvPr/>
        </p:nvSpPr>
        <p:spPr>
          <a:xfrm>
            <a:off x="9051032" y="4834830"/>
            <a:ext cx="2321818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9203432" y="4942780"/>
            <a:ext cx="2138039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Ongoing</a:t>
            </a:r>
            <a:endParaRPr lang="en-US" sz="1300" dirty="0"/>
          </a:p>
        </p:txBody>
      </p:sp>
      <p:sp>
        <p:nvSpPr>
          <p:cNvPr id="54" name="Text 52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Sponsor package · 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SPONSORSHIP LEVELS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ways in, all measured</a:t>
            </a:r>
            <a:endParaRPr lang="en-US" sz="3200" dirty="0"/>
          </a:p>
        </p:txBody>
      </p:sp>
      <p:sp>
        <p:nvSpPr>
          <p:cNvPr id="4" name="shape-5"/>
          <p:cNvSpPr/>
          <p:nvPr/>
        </p:nvSpPr>
        <p:spPr>
          <a:xfrm>
            <a:off x="812800" y="1843980"/>
            <a:ext cx="3420467" cy="3023394"/>
          </a:xfrm>
          <a:prstGeom prst="roundRect">
            <a:avLst>
              <a:gd name="adj" fmla="val 1016"/>
            </a:avLst>
          </a:prstGeom>
          <a:solidFill>
            <a:srgbClr val="0A3A7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66800" y="2097980"/>
            <a:ext cx="3087215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VISIBLE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066800" y="2377380"/>
            <a:ext cx="308721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Presenting Sponsor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85190" y="2796480"/>
            <a:ext cx="3268825" cy="239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1610" indent="-181610">
              <a:lnSpc>
                <a:spcPct val="133400"/>
              </a:lnSpc>
              <a:buSzPct val="100000"/>
              <a:buChar char="•"/>
            </a:pPr>
            <a:r>
              <a:rPr lang="en-US" sz="13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20-minute speaking slot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85190" y="3035796"/>
            <a:ext cx="3268825" cy="478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1610" indent="-181610">
              <a:lnSpc>
                <a:spcPct val="133400"/>
              </a:lnSpc>
              <a:buSzPct val="100000"/>
              <a:buChar char="•"/>
            </a:pPr>
            <a:r>
              <a:rPr lang="en-US" sz="13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 on the header, invite, Eventbrite and Facebook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85190" y="3514427"/>
            <a:ext cx="3268825" cy="239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1610" indent="-181610">
              <a:lnSpc>
                <a:spcPct val="133400"/>
              </a:lnSpc>
              <a:buSzPct val="100000"/>
              <a:buChar char="•"/>
            </a:pPr>
            <a:r>
              <a:rPr lang="en-US" sz="13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Featured profile page on remexct.com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85190" y="3753743"/>
            <a:ext cx="3268825" cy="478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1610" indent="-181610">
              <a:lnSpc>
                <a:spcPct val="133400"/>
              </a:lnSpc>
              <a:buSzPct val="100000"/>
              <a:buChar char="•"/>
            </a:pPr>
            <a:r>
              <a:rPr lang="en-US" sz="13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own door prize, drawn in your name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66800" y="4435574"/>
            <a:ext cx="3087215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monthly sponsor report</a:t>
            </a:r>
            <a:endParaRPr lang="en-US" sz="1200" dirty="0"/>
          </a:p>
        </p:txBody>
      </p:sp>
      <p:sp>
        <p:nvSpPr>
          <p:cNvPr id="12" name="shape-5"/>
          <p:cNvSpPr/>
          <p:nvPr/>
        </p:nvSpPr>
        <p:spPr>
          <a:xfrm>
            <a:off x="4385667" y="1843980"/>
            <a:ext cx="3420566" cy="3023394"/>
          </a:xfrm>
          <a:prstGeom prst="roundRect">
            <a:avLst>
              <a:gd name="adj" fmla="val 1016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646017" y="2104330"/>
            <a:ext cx="307385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PRESENCE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646017" y="2383730"/>
            <a:ext cx="3073858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Sponsor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4464407" y="2802830"/>
            <a:ext cx="3255468" cy="239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1610" indent="-181610">
              <a:lnSpc>
                <a:spcPct val="133400"/>
              </a:lnSpc>
              <a:buSzPct val="100000"/>
              <a:buChar char="•"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 in the invite, linked to your site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464407" y="3042146"/>
            <a:ext cx="3255468" cy="239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1610" indent="-181610">
              <a:lnSpc>
                <a:spcPct val="133400"/>
              </a:lnSpc>
              <a:buSzPct val="100000"/>
              <a:buChar char="•"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Profile page on remexct.com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464407" y="3281462"/>
            <a:ext cx="3255468" cy="239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1610" indent="-181610">
              <a:lnSpc>
                <a:spcPct val="133400"/>
              </a:lnSpc>
              <a:buSzPct val="100000"/>
              <a:buChar char="•"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Thanked from the front of the room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464407" y="3520777"/>
            <a:ext cx="3255468" cy="239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1610" indent="-181610">
              <a:lnSpc>
                <a:spcPct val="133400"/>
              </a:lnSpc>
              <a:buSzPct val="100000"/>
              <a:buChar char="•"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Listed in the recap email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4646017" y="4429224"/>
            <a:ext cx="307385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views and clicks report</a:t>
            </a:r>
            <a:endParaRPr lang="en-US" sz="1200" dirty="0"/>
          </a:p>
        </p:txBody>
      </p:sp>
      <p:sp>
        <p:nvSpPr>
          <p:cNvPr id="20" name="shape-5"/>
          <p:cNvSpPr/>
          <p:nvPr/>
        </p:nvSpPr>
        <p:spPr>
          <a:xfrm>
            <a:off x="7958634" y="1843980"/>
            <a:ext cx="3420566" cy="3023394"/>
          </a:xfrm>
          <a:prstGeom prst="roundRect">
            <a:avLst>
              <a:gd name="adj" fmla="val 1016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18984" y="2104330"/>
            <a:ext cx="307385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START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8218984" y="2383730"/>
            <a:ext cx="3073858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 Prize Sponsor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8037374" y="2802830"/>
            <a:ext cx="3255468" cy="478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1610" indent="-181610">
              <a:lnSpc>
                <a:spcPct val="133400"/>
              </a:lnSpc>
              <a:buSzPct val="100000"/>
              <a:buChar char="•"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prize announced and drawn by name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8037374" y="3281462"/>
            <a:ext cx="3255468" cy="239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1610" indent="-181610">
              <a:lnSpc>
                <a:spcPct val="133400"/>
              </a:lnSpc>
              <a:buSzPct val="100000"/>
              <a:buChar char="•"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Listed on remexct.com for the month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8218984" y="4429224"/>
            <a:ext cx="307385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on your listing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Sponsor package · 6 · Pricing is set one on one; multi-month commitments welcome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ADD-ONS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up the volume on any level</a:t>
            </a:r>
            <a:endParaRPr lang="en-US" sz="3200" dirty="0"/>
          </a:p>
        </p:txBody>
      </p:sp>
      <p:sp>
        <p:nvSpPr>
          <p:cNvPr id="4" name="shape-6"/>
          <p:cNvSpPr/>
          <p:nvPr/>
        </p:nvSpPr>
        <p:spPr>
          <a:xfrm>
            <a:off x="812800" y="1843980"/>
            <a:ext cx="3420467" cy="1243211"/>
          </a:xfrm>
          <a:prstGeom prst="roundRect">
            <a:avLst>
              <a:gd name="adj" fmla="val 5260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47750" y="2078930"/>
            <a:ext cx="3127601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 spotlight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047750" y="2390080"/>
            <a:ext cx="3127601" cy="4621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featured block about your business in the monthly invitation.</a:t>
            </a:r>
            <a:endParaRPr lang="en-US" sz="1300" dirty="0"/>
          </a:p>
        </p:txBody>
      </p:sp>
      <p:sp>
        <p:nvSpPr>
          <p:cNvPr id="7" name="shape-6"/>
          <p:cNvSpPr/>
          <p:nvPr/>
        </p:nvSpPr>
        <p:spPr>
          <a:xfrm>
            <a:off x="4385667" y="1843980"/>
            <a:ext cx="3420566" cy="1243211"/>
          </a:xfrm>
          <a:prstGeom prst="roundRect">
            <a:avLst>
              <a:gd name="adj" fmla="val 5260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20617" y="2078930"/>
            <a:ext cx="312770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Dedicated Facebook post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4620617" y="2390080"/>
            <a:ext cx="3127706" cy="4621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own post on the REMEx page, with a tracked link.</a:t>
            </a:r>
            <a:endParaRPr lang="en-US" sz="1300" dirty="0"/>
          </a:p>
        </p:txBody>
      </p:sp>
      <p:sp>
        <p:nvSpPr>
          <p:cNvPr id="10" name="shape-6"/>
          <p:cNvSpPr/>
          <p:nvPr/>
        </p:nvSpPr>
        <p:spPr>
          <a:xfrm>
            <a:off x="7958634" y="1843980"/>
            <a:ext cx="3420566" cy="1243211"/>
          </a:xfrm>
          <a:prstGeom prst="roundRect">
            <a:avLst>
              <a:gd name="adj" fmla="val 5260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193584" y="2078930"/>
            <a:ext cx="312770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Display table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193584" y="2390080"/>
            <a:ext cx="3127706" cy="4621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table and materials in the room on event night.</a:t>
            </a:r>
            <a:endParaRPr lang="en-US" sz="1300" dirty="0"/>
          </a:p>
        </p:txBody>
      </p:sp>
      <p:sp>
        <p:nvSpPr>
          <p:cNvPr id="13" name="shape-6"/>
          <p:cNvSpPr/>
          <p:nvPr/>
        </p:nvSpPr>
        <p:spPr>
          <a:xfrm>
            <a:off x="812800" y="3239591"/>
            <a:ext cx="3420467" cy="1243211"/>
          </a:xfrm>
          <a:prstGeom prst="roundRect">
            <a:avLst>
              <a:gd name="adj" fmla="val 5260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47750" y="3474541"/>
            <a:ext cx="3127601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 on name badges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047750" y="3785691"/>
            <a:ext cx="3127601" cy="4621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every attendee's badge, all night long.</a:t>
            </a:r>
            <a:endParaRPr lang="en-US" sz="1300" dirty="0"/>
          </a:p>
        </p:txBody>
      </p:sp>
      <p:sp>
        <p:nvSpPr>
          <p:cNvPr id="16" name="shape-6"/>
          <p:cNvSpPr/>
          <p:nvPr/>
        </p:nvSpPr>
        <p:spPr>
          <a:xfrm>
            <a:off x="4385667" y="3239591"/>
            <a:ext cx="3420566" cy="1243211"/>
          </a:xfrm>
          <a:prstGeom prst="roundRect">
            <a:avLst>
              <a:gd name="adj" fmla="val 5260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620617" y="3474541"/>
            <a:ext cx="312770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Multi-month package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4620617" y="3785691"/>
            <a:ext cx="3127706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pick of speaking months.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Sponsor package · 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TRACK EVERY CLICK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904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invitation to the handshake, every step is measured</a:t>
            </a:r>
            <a:endParaRPr lang="en-US" sz="3200" dirty="0"/>
          </a:p>
        </p:txBody>
      </p:sp>
      <p:sp>
        <p:nvSpPr>
          <p:cNvPr id="4" name="shape-7"/>
          <p:cNvSpPr/>
          <p:nvPr/>
        </p:nvSpPr>
        <p:spPr>
          <a:xfrm>
            <a:off x="812800" y="2290961"/>
            <a:ext cx="2527300" cy="1890911"/>
          </a:xfrm>
          <a:prstGeom prst="roundRect">
            <a:avLst>
              <a:gd name="adj" fmla="val 2274"/>
            </a:avLst>
          </a:prstGeom>
          <a:solidFill>
            <a:srgbClr val="12294A"/>
          </a:solidFill>
          <a:ln/>
        </p:spPr>
      </p:sp>
      <p:sp>
        <p:nvSpPr>
          <p:cNvPr id="5" name="shape-7"/>
          <p:cNvSpPr/>
          <p:nvPr/>
        </p:nvSpPr>
        <p:spPr>
          <a:xfrm>
            <a:off x="812800" y="2290961"/>
            <a:ext cx="2527300" cy="254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16000" y="2519561"/>
            <a:ext cx="224815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The invitation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016000" y="2773561"/>
            <a:ext cx="2248154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16000" y="3084711"/>
            <a:ext cx="2248154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Delivered, opened, and clicks on your logo, by wave and town.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016000" y="3800872"/>
            <a:ext cx="224815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7F93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Zoho Campaigns</a:t>
            </a:r>
            <a:endParaRPr lang="en-US" sz="1200" dirty="0"/>
          </a:p>
        </p:txBody>
      </p:sp>
      <p:sp>
        <p:nvSpPr>
          <p:cNvPr id="10" name="shape-7"/>
          <p:cNvSpPr/>
          <p:nvPr/>
        </p:nvSpPr>
        <p:spPr>
          <a:xfrm>
            <a:off x="3492500" y="2290961"/>
            <a:ext cx="2527300" cy="1890911"/>
          </a:xfrm>
          <a:prstGeom prst="roundRect">
            <a:avLst>
              <a:gd name="adj" fmla="val 2274"/>
            </a:avLst>
          </a:prstGeom>
          <a:solidFill>
            <a:srgbClr val="12294A"/>
          </a:solidFill>
          <a:ln/>
        </p:spPr>
      </p:sp>
      <p:sp>
        <p:nvSpPr>
          <p:cNvPr id="11" name="shape-7"/>
          <p:cNvSpPr/>
          <p:nvPr/>
        </p:nvSpPr>
        <p:spPr>
          <a:xfrm>
            <a:off x="3492500" y="2290961"/>
            <a:ext cx="2527300" cy="25400"/>
          </a:xfrm>
          <a:prstGeom prst="rect">
            <a:avLst/>
          </a:prstGeom>
          <a:solidFill>
            <a:srgbClr val="1A7FE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695700" y="2519561"/>
            <a:ext cx="224815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6FB3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The website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3695700" y="2773561"/>
            <a:ext cx="2248154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remexct.com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3695700" y="3084711"/>
            <a:ext cx="2248154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 views, profile visits, clicks to your site and heatmaps.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695700" y="3587552"/>
            <a:ext cx="224815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7F93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Analytics · Clarity</a:t>
            </a:r>
            <a:endParaRPr lang="en-US" sz="1200" dirty="0"/>
          </a:p>
        </p:txBody>
      </p:sp>
      <p:sp>
        <p:nvSpPr>
          <p:cNvPr id="16" name="shape-7"/>
          <p:cNvSpPr/>
          <p:nvPr/>
        </p:nvSpPr>
        <p:spPr>
          <a:xfrm>
            <a:off x="6172200" y="2290961"/>
            <a:ext cx="2527300" cy="1890911"/>
          </a:xfrm>
          <a:prstGeom prst="roundRect">
            <a:avLst>
              <a:gd name="adj" fmla="val 2274"/>
            </a:avLst>
          </a:prstGeom>
          <a:solidFill>
            <a:srgbClr val="12294A"/>
          </a:solidFill>
          <a:ln/>
        </p:spPr>
      </p:sp>
      <p:sp>
        <p:nvSpPr>
          <p:cNvPr id="17" name="shape-7"/>
          <p:cNvSpPr/>
          <p:nvPr/>
        </p:nvSpPr>
        <p:spPr>
          <a:xfrm>
            <a:off x="6172200" y="2290961"/>
            <a:ext cx="2527300" cy="25400"/>
          </a:xfrm>
          <a:prstGeom prst="rect">
            <a:avLst/>
          </a:prstGeom>
          <a:solidFill>
            <a:srgbClr val="F4B01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75400" y="2519561"/>
            <a:ext cx="224815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The RSVP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375400" y="2773561"/>
            <a:ext cx="2248154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Eventbrite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375400" y="3084711"/>
            <a:ext cx="2248154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RSVPs from each email, post and listing, with a tracking link per channel.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75400" y="3800872"/>
            <a:ext cx="224815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7F93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Eventbrite tracking links</a:t>
            </a:r>
            <a:endParaRPr lang="en-US" sz="1200" dirty="0"/>
          </a:p>
        </p:txBody>
      </p:sp>
      <p:sp>
        <p:nvSpPr>
          <p:cNvPr id="22" name="shape-7"/>
          <p:cNvSpPr/>
          <p:nvPr/>
        </p:nvSpPr>
        <p:spPr>
          <a:xfrm>
            <a:off x="8851900" y="2290961"/>
            <a:ext cx="2527300" cy="1890911"/>
          </a:xfrm>
          <a:prstGeom prst="roundRect">
            <a:avLst>
              <a:gd name="adj" fmla="val 2274"/>
            </a:avLst>
          </a:prstGeom>
          <a:solidFill>
            <a:srgbClr val="12294A"/>
          </a:solidFill>
          <a:ln/>
        </p:spPr>
      </p:sp>
      <p:sp>
        <p:nvSpPr>
          <p:cNvPr id="23" name="shape-7"/>
          <p:cNvSpPr/>
          <p:nvPr/>
        </p:nvSpPr>
        <p:spPr>
          <a:xfrm>
            <a:off x="8851900" y="2290961"/>
            <a:ext cx="2527300" cy="25400"/>
          </a:xfrm>
          <a:prstGeom prst="rect">
            <a:avLst/>
          </a:prstGeom>
          <a:solidFill>
            <a:srgbClr val="1A7FE0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055100" y="2519561"/>
            <a:ext cx="224815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6FB3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· The room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9055100" y="2773561"/>
            <a:ext cx="2248154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night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9055100" y="3084711"/>
            <a:ext cx="2248154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Check-ins, trades in the room and door prize entries.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9055100" y="3587552"/>
            <a:ext cx="224815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7F93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Check-in list</a:t>
            </a:r>
            <a:endParaRPr lang="en-US" sz="1200" dirty="0"/>
          </a:p>
        </p:txBody>
      </p:sp>
      <p:sp>
        <p:nvSpPr>
          <p:cNvPr id="28" name="shape-7"/>
          <p:cNvSpPr/>
          <p:nvPr/>
        </p:nvSpPr>
        <p:spPr>
          <a:xfrm>
            <a:off x="812800" y="4486672"/>
            <a:ext cx="10566400" cy="586680"/>
          </a:xfrm>
          <a:prstGeom prst="roundRect">
            <a:avLst>
              <a:gd name="adj" fmla="val 23618"/>
            </a:avLst>
          </a:prstGeom>
          <a:solidFill>
            <a:srgbClr val="F4B01A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1041400" y="4678362"/>
            <a:ext cx="2461022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4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Proof in your own analytics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3566319" y="4664472"/>
            <a:ext cx="7304713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link to your site carries a REMEx tag, so our visits show up in your Google Analytics too.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7F93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Sponsor package · 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7442593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REPORT · EMAIL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744259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your logo did in the invitations</a:t>
            </a:r>
            <a:endParaRPr lang="en-US" sz="3200" dirty="0"/>
          </a:p>
        </p:txBody>
      </p:sp>
      <p:sp>
        <p:nvSpPr>
          <p:cNvPr id="4" name="shape-8"/>
          <p:cNvSpPr/>
          <p:nvPr/>
        </p:nvSpPr>
        <p:spPr>
          <a:xfrm>
            <a:off x="8660606" y="1234380"/>
            <a:ext cx="2718594" cy="304800"/>
          </a:xfrm>
          <a:prstGeom prst="roundRect">
            <a:avLst>
              <a:gd name="adj" fmla="val 150000"/>
            </a:avLst>
          </a:prstGeom>
          <a:solidFill>
            <a:srgbClr val="FDF1D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787606" y="1297880"/>
            <a:ext cx="2612469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8A5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layout · example numbers</a:t>
            </a:r>
            <a:endParaRPr lang="en-US" sz="1200" dirty="0"/>
          </a:p>
        </p:txBody>
      </p:sp>
      <p:sp>
        <p:nvSpPr>
          <p:cNvPr id="6" name="shape-8"/>
          <p:cNvSpPr/>
          <p:nvPr/>
        </p:nvSpPr>
        <p:spPr>
          <a:xfrm>
            <a:off x="812800" y="1793180"/>
            <a:ext cx="2546350" cy="1536700"/>
          </a:xfrm>
          <a:prstGeom prst="roundRect">
            <a:avLst>
              <a:gd name="adj" fmla="val 3442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96950" y="1977330"/>
            <a:ext cx="2308733" cy="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wave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996950" y="2967930"/>
            <a:ext cx="2308733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logo in every invitation</a:t>
            </a:r>
            <a:endParaRPr lang="en-US" sz="1200" dirty="0"/>
          </a:p>
        </p:txBody>
      </p:sp>
      <p:sp>
        <p:nvSpPr>
          <p:cNvPr id="9" name="shape-8"/>
          <p:cNvSpPr/>
          <p:nvPr/>
        </p:nvSpPr>
        <p:spPr>
          <a:xfrm>
            <a:off x="3486150" y="1793180"/>
            <a:ext cx="2546350" cy="1536700"/>
          </a:xfrm>
          <a:prstGeom prst="roundRect">
            <a:avLst>
              <a:gd name="adj" fmla="val 3442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670300" y="1977330"/>
            <a:ext cx="2308733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36%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3670300" y="2498030"/>
            <a:ext cx="2308733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rate</a:t>
            </a:r>
            <a:endParaRPr lang="en-US" sz="1200" dirty="0"/>
          </a:p>
        </p:txBody>
      </p:sp>
      <p:sp>
        <p:nvSpPr>
          <p:cNvPr id="12" name="shape-8"/>
          <p:cNvSpPr/>
          <p:nvPr/>
        </p:nvSpPr>
        <p:spPr>
          <a:xfrm>
            <a:off x="6159500" y="1793180"/>
            <a:ext cx="2546350" cy="1536700"/>
          </a:xfrm>
          <a:prstGeom prst="roundRect">
            <a:avLst>
              <a:gd name="adj" fmla="val 3442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343650" y="1977330"/>
            <a:ext cx="2308733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343650" y="2498030"/>
            <a:ext cx="2308733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on your logo</a:t>
            </a:r>
            <a:endParaRPr lang="en-US" sz="1200" dirty="0"/>
          </a:p>
        </p:txBody>
      </p:sp>
      <p:sp>
        <p:nvSpPr>
          <p:cNvPr id="15" name="shape-8"/>
          <p:cNvSpPr/>
          <p:nvPr/>
        </p:nvSpPr>
        <p:spPr>
          <a:xfrm>
            <a:off x="8832850" y="1793180"/>
            <a:ext cx="2546350" cy="1536700"/>
          </a:xfrm>
          <a:prstGeom prst="roundRect">
            <a:avLst>
              <a:gd name="adj" fmla="val 3442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17000" y="1977330"/>
            <a:ext cx="2308733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3.8%</a:t>
            </a:r>
            <a:endParaRPr lang="en-US" sz="3200" dirty="0"/>
          </a:p>
        </p:txBody>
      </p:sp>
      <p:sp>
        <p:nvSpPr>
          <p:cNvPr id="17" name="Text 15"/>
          <p:cNvSpPr txBox="1"/>
          <p:nvPr/>
        </p:nvSpPr>
        <p:spPr>
          <a:xfrm>
            <a:off x="9017000" y="2498030"/>
            <a:ext cx="2308733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openers clicked you</a:t>
            </a:r>
            <a:endParaRPr lang="en-US" sz="1200" dirty="0"/>
          </a:p>
        </p:txBody>
      </p:sp>
      <p:sp>
        <p:nvSpPr>
          <p:cNvPr id="18" name="shape-8"/>
          <p:cNvSpPr/>
          <p:nvPr/>
        </p:nvSpPr>
        <p:spPr>
          <a:xfrm>
            <a:off x="812800" y="3583880"/>
            <a:ext cx="10566400" cy="2038350"/>
          </a:xfrm>
          <a:prstGeom prst="roundRect">
            <a:avLst>
              <a:gd name="adj" fmla="val 1957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9" name="shape-8"/>
          <p:cNvSpPr/>
          <p:nvPr/>
        </p:nvSpPr>
        <p:spPr>
          <a:xfrm>
            <a:off x="819150" y="3590230"/>
            <a:ext cx="10553700" cy="400050"/>
          </a:xfrm>
          <a:prstGeom prst="rect">
            <a:avLst/>
          </a:prstGeom>
          <a:solidFill>
            <a:srgbClr val="0A3A74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71550" y="3691830"/>
            <a:ext cx="527037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108383" y="3691830"/>
            <a:ext cx="247364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rate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8746808" y="3691830"/>
            <a:ext cx="247364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 clicks</a:t>
            </a:r>
            <a:endParaRPr lang="en-US" sz="1300" dirty="0"/>
          </a:p>
        </p:txBody>
      </p:sp>
      <p:sp>
        <p:nvSpPr>
          <p:cNvPr id="23" name="shape-8"/>
          <p:cNvSpPr/>
          <p:nvPr/>
        </p:nvSpPr>
        <p:spPr>
          <a:xfrm>
            <a:off x="819150" y="3990280"/>
            <a:ext cx="527685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1550" y="4098230"/>
            <a:ext cx="527037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 1 · within 10 miles</a:t>
            </a:r>
            <a:endParaRPr lang="en-US" sz="1300" dirty="0"/>
          </a:p>
        </p:txBody>
      </p:sp>
      <p:sp>
        <p:nvSpPr>
          <p:cNvPr id="25" name="shape-8"/>
          <p:cNvSpPr/>
          <p:nvPr/>
        </p:nvSpPr>
        <p:spPr>
          <a:xfrm>
            <a:off x="6096000" y="3990280"/>
            <a:ext cx="263842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108383" y="4098230"/>
            <a:ext cx="247364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41%</a:t>
            </a:r>
            <a:endParaRPr lang="en-US" sz="1300" dirty="0"/>
          </a:p>
        </p:txBody>
      </p:sp>
      <p:sp>
        <p:nvSpPr>
          <p:cNvPr id="27" name="shape-8"/>
          <p:cNvSpPr/>
          <p:nvPr/>
        </p:nvSpPr>
        <p:spPr>
          <a:xfrm>
            <a:off x="8734425" y="3990280"/>
            <a:ext cx="263842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8746808" y="4098230"/>
            <a:ext cx="247364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29" name="shape-8"/>
          <p:cNvSpPr/>
          <p:nvPr/>
        </p:nvSpPr>
        <p:spPr>
          <a:xfrm>
            <a:off x="819150" y="4396680"/>
            <a:ext cx="10553700" cy="406400"/>
          </a:xfrm>
          <a:prstGeom prst="rect">
            <a:avLst/>
          </a:prstGeom>
          <a:solidFill>
            <a:srgbClr val="F4F7FB"/>
          </a:solidFill>
          <a:ln/>
        </p:spPr>
      </p:sp>
      <p:sp>
        <p:nvSpPr>
          <p:cNvPr id="30" name="shape-8"/>
          <p:cNvSpPr/>
          <p:nvPr/>
        </p:nvSpPr>
        <p:spPr>
          <a:xfrm>
            <a:off x="819150" y="4396680"/>
            <a:ext cx="527685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71550" y="4504630"/>
            <a:ext cx="527037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 2 · 10 to 20 miles</a:t>
            </a:r>
            <a:endParaRPr lang="en-US" sz="1300" dirty="0"/>
          </a:p>
        </p:txBody>
      </p:sp>
      <p:sp>
        <p:nvSpPr>
          <p:cNvPr id="32" name="shape-8"/>
          <p:cNvSpPr/>
          <p:nvPr/>
        </p:nvSpPr>
        <p:spPr>
          <a:xfrm>
            <a:off x="6096000" y="4396680"/>
            <a:ext cx="263842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108383" y="4504630"/>
            <a:ext cx="247364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35%</a:t>
            </a:r>
            <a:endParaRPr lang="en-US" sz="1300" dirty="0"/>
          </a:p>
        </p:txBody>
      </p:sp>
      <p:sp>
        <p:nvSpPr>
          <p:cNvPr id="34" name="shape-8"/>
          <p:cNvSpPr/>
          <p:nvPr/>
        </p:nvSpPr>
        <p:spPr>
          <a:xfrm>
            <a:off x="8734425" y="4396680"/>
            <a:ext cx="263842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746808" y="4504630"/>
            <a:ext cx="247364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300" dirty="0"/>
          </a:p>
        </p:txBody>
      </p:sp>
      <p:sp>
        <p:nvSpPr>
          <p:cNvPr id="36" name="shape-8"/>
          <p:cNvSpPr/>
          <p:nvPr/>
        </p:nvSpPr>
        <p:spPr>
          <a:xfrm>
            <a:off x="819150" y="4803080"/>
            <a:ext cx="527685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971550" y="4911030"/>
            <a:ext cx="527037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 3 · 20 to 30 miles</a:t>
            </a:r>
            <a:endParaRPr lang="en-US" sz="1300" dirty="0"/>
          </a:p>
        </p:txBody>
      </p:sp>
      <p:sp>
        <p:nvSpPr>
          <p:cNvPr id="38" name="shape-8"/>
          <p:cNvSpPr/>
          <p:nvPr/>
        </p:nvSpPr>
        <p:spPr>
          <a:xfrm>
            <a:off x="6096000" y="4803080"/>
            <a:ext cx="263842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6108383" y="4911030"/>
            <a:ext cx="247364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33%</a:t>
            </a:r>
            <a:endParaRPr lang="en-US" sz="1300" dirty="0"/>
          </a:p>
        </p:txBody>
      </p:sp>
      <p:sp>
        <p:nvSpPr>
          <p:cNvPr id="40" name="shape-8"/>
          <p:cNvSpPr/>
          <p:nvPr/>
        </p:nvSpPr>
        <p:spPr>
          <a:xfrm>
            <a:off x="8734425" y="4803080"/>
            <a:ext cx="263842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746808" y="4911030"/>
            <a:ext cx="247364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42" name="shape-8"/>
          <p:cNvSpPr/>
          <p:nvPr/>
        </p:nvSpPr>
        <p:spPr>
          <a:xfrm>
            <a:off x="819150" y="5209480"/>
            <a:ext cx="10553700" cy="406400"/>
          </a:xfrm>
          <a:prstGeom prst="rect">
            <a:avLst/>
          </a:prstGeom>
          <a:solidFill>
            <a:srgbClr val="F4F7FB"/>
          </a:solidFill>
          <a:ln/>
        </p:spPr>
      </p:sp>
      <p:sp>
        <p:nvSpPr>
          <p:cNvPr id="43" name="shape-8"/>
          <p:cNvSpPr/>
          <p:nvPr/>
        </p:nvSpPr>
        <p:spPr>
          <a:xfrm>
            <a:off x="819150" y="5209480"/>
            <a:ext cx="527685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44" name="Text 42"/>
          <p:cNvSpPr txBox="1"/>
          <p:nvPr/>
        </p:nvSpPr>
        <p:spPr>
          <a:xfrm>
            <a:off x="971550" y="5317430"/>
            <a:ext cx="527037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 4 · rest of county</a:t>
            </a:r>
            <a:endParaRPr lang="en-US" sz="1300" dirty="0"/>
          </a:p>
        </p:txBody>
      </p:sp>
      <p:sp>
        <p:nvSpPr>
          <p:cNvPr id="45" name="shape-8"/>
          <p:cNvSpPr/>
          <p:nvPr/>
        </p:nvSpPr>
        <p:spPr>
          <a:xfrm>
            <a:off x="6096000" y="5209480"/>
            <a:ext cx="263842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6108383" y="5317430"/>
            <a:ext cx="247364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38%</a:t>
            </a:r>
            <a:endParaRPr lang="en-US" sz="1300" dirty="0"/>
          </a:p>
        </p:txBody>
      </p:sp>
      <p:sp>
        <p:nvSpPr>
          <p:cNvPr id="47" name="shape-8"/>
          <p:cNvSpPr/>
          <p:nvPr/>
        </p:nvSpPr>
        <p:spPr>
          <a:xfrm>
            <a:off x="8734425" y="5209480"/>
            <a:ext cx="2638425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48" name="Text 46"/>
          <p:cNvSpPr txBox="1"/>
          <p:nvPr/>
        </p:nvSpPr>
        <p:spPr>
          <a:xfrm>
            <a:off x="8746808" y="5317430"/>
            <a:ext cx="2473643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49" name="Text 47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Sponsor package · 9 · Source: Zoho Campaigns link reports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7683226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REPORT · WEBSITE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768322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your listing did on remexct.com</a:t>
            </a:r>
            <a:endParaRPr lang="en-US" sz="3200" dirty="0"/>
          </a:p>
        </p:txBody>
      </p:sp>
      <p:sp>
        <p:nvSpPr>
          <p:cNvPr id="4" name="shape-9"/>
          <p:cNvSpPr/>
          <p:nvPr/>
        </p:nvSpPr>
        <p:spPr>
          <a:xfrm>
            <a:off x="8660606" y="1234380"/>
            <a:ext cx="2718594" cy="304800"/>
          </a:xfrm>
          <a:prstGeom prst="roundRect">
            <a:avLst>
              <a:gd name="adj" fmla="val 150000"/>
            </a:avLst>
          </a:prstGeom>
          <a:solidFill>
            <a:srgbClr val="FDF1D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787606" y="1297880"/>
            <a:ext cx="2612469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8A5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layout · example numbers</a:t>
            </a:r>
            <a:endParaRPr lang="en-US" sz="1200" dirty="0"/>
          </a:p>
        </p:txBody>
      </p:sp>
      <p:sp>
        <p:nvSpPr>
          <p:cNvPr id="6" name="shape-9"/>
          <p:cNvSpPr/>
          <p:nvPr/>
        </p:nvSpPr>
        <p:spPr>
          <a:xfrm>
            <a:off x="812800" y="1793180"/>
            <a:ext cx="2514600" cy="1066800"/>
          </a:xfrm>
          <a:prstGeom prst="roundRect">
            <a:avLst>
              <a:gd name="adj" fmla="val 7143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96950" y="1977330"/>
            <a:ext cx="2275078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940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996950" y="2498030"/>
            <a:ext cx="227507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Times your logo was on screen</a:t>
            </a:r>
            <a:endParaRPr lang="en-US" sz="1200" dirty="0"/>
          </a:p>
        </p:txBody>
      </p:sp>
      <p:sp>
        <p:nvSpPr>
          <p:cNvPr id="9" name="shape-9"/>
          <p:cNvSpPr/>
          <p:nvPr/>
        </p:nvSpPr>
        <p:spPr>
          <a:xfrm>
            <a:off x="3454400" y="1793180"/>
            <a:ext cx="2514600" cy="1066800"/>
          </a:xfrm>
          <a:prstGeom prst="roundRect">
            <a:avLst>
              <a:gd name="adj" fmla="val 7143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638550" y="1977330"/>
            <a:ext cx="2275078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3638550" y="2498030"/>
            <a:ext cx="227507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to your profile page</a:t>
            </a:r>
            <a:endParaRPr lang="en-US" sz="1200" dirty="0"/>
          </a:p>
        </p:txBody>
      </p:sp>
      <p:sp>
        <p:nvSpPr>
          <p:cNvPr id="12" name="shape-9"/>
          <p:cNvSpPr/>
          <p:nvPr/>
        </p:nvSpPr>
        <p:spPr>
          <a:xfrm>
            <a:off x="812800" y="2986980"/>
            <a:ext cx="2514600" cy="1066800"/>
          </a:xfrm>
          <a:prstGeom prst="roundRect">
            <a:avLst>
              <a:gd name="adj" fmla="val 7143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96950" y="3171130"/>
            <a:ext cx="2275078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996950" y="3691830"/>
            <a:ext cx="227507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through to your website</a:t>
            </a:r>
            <a:endParaRPr lang="en-US" sz="1200" dirty="0"/>
          </a:p>
        </p:txBody>
      </p:sp>
      <p:sp>
        <p:nvSpPr>
          <p:cNvPr id="15" name="shape-9"/>
          <p:cNvSpPr/>
          <p:nvPr/>
        </p:nvSpPr>
        <p:spPr>
          <a:xfrm>
            <a:off x="3454400" y="2986980"/>
            <a:ext cx="2514600" cy="1066800"/>
          </a:xfrm>
          <a:prstGeom prst="roundRect">
            <a:avLst>
              <a:gd name="adj" fmla="val 7143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38550" y="3171130"/>
            <a:ext cx="2275078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3200" b="1" dirty="0">
                <a:solidFill>
                  <a:srgbClr val="0A3A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62%</a:t>
            </a:r>
            <a:endParaRPr lang="en-US" sz="3200" dirty="0"/>
          </a:p>
        </p:txBody>
      </p:sp>
      <p:sp>
        <p:nvSpPr>
          <p:cNvPr id="17" name="Text 15"/>
          <p:cNvSpPr txBox="1"/>
          <p:nvPr/>
        </p:nvSpPr>
        <p:spPr>
          <a:xfrm>
            <a:off x="3638550" y="3691830"/>
            <a:ext cx="227507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on a phone</a:t>
            </a:r>
            <a:endParaRPr lang="en-US" sz="1200" dirty="0"/>
          </a:p>
        </p:txBody>
      </p:sp>
      <p:sp>
        <p:nvSpPr>
          <p:cNvPr id="18" name="shape-9"/>
          <p:cNvSpPr/>
          <p:nvPr/>
        </p:nvSpPr>
        <p:spPr>
          <a:xfrm>
            <a:off x="6223000" y="1793180"/>
            <a:ext cx="5156200" cy="2260600"/>
          </a:xfrm>
          <a:prstGeom prst="roundRect">
            <a:avLst>
              <a:gd name="adj" fmla="val 1591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57950" y="2028130"/>
            <a:ext cx="4967478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to your site, by where visitors came from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457950" y="2390080"/>
            <a:ext cx="13462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 email</a:t>
            </a:r>
            <a:endParaRPr lang="en-US" sz="1300" dirty="0"/>
          </a:p>
        </p:txBody>
      </p:sp>
      <p:sp>
        <p:nvSpPr>
          <p:cNvPr id="21" name="shape-9"/>
          <p:cNvSpPr/>
          <p:nvPr/>
        </p:nvSpPr>
        <p:spPr>
          <a:xfrm>
            <a:off x="7829550" y="2399605"/>
            <a:ext cx="2705100" cy="177800"/>
          </a:xfrm>
          <a:prstGeom prst="roundRect">
            <a:avLst>
              <a:gd name="adj" fmla="val 110204"/>
            </a:avLst>
          </a:prstGeom>
          <a:solidFill>
            <a:srgbClr val="1A7FE0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05770" y="2390080"/>
            <a:ext cx="53848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457950" y="2688530"/>
            <a:ext cx="13462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</a:t>
            </a:r>
            <a:endParaRPr lang="en-US" sz="1300" dirty="0"/>
          </a:p>
        </p:txBody>
      </p:sp>
      <p:sp>
        <p:nvSpPr>
          <p:cNvPr id="24" name="shape-9"/>
          <p:cNvSpPr/>
          <p:nvPr/>
        </p:nvSpPr>
        <p:spPr>
          <a:xfrm>
            <a:off x="7829550" y="2698055"/>
            <a:ext cx="1487785" cy="177800"/>
          </a:xfrm>
          <a:prstGeom prst="roundRect">
            <a:avLst>
              <a:gd name="adj" fmla="val 110204"/>
            </a:avLst>
          </a:prstGeom>
          <a:solidFill>
            <a:srgbClr val="1A7FE0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10605770" y="2688530"/>
            <a:ext cx="53848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6457950" y="2986980"/>
            <a:ext cx="13462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Facebook</a:t>
            </a:r>
            <a:endParaRPr lang="en-US" sz="1300" dirty="0"/>
          </a:p>
        </p:txBody>
      </p:sp>
      <p:sp>
        <p:nvSpPr>
          <p:cNvPr id="27" name="shape-9"/>
          <p:cNvSpPr/>
          <p:nvPr/>
        </p:nvSpPr>
        <p:spPr>
          <a:xfrm>
            <a:off x="7829550" y="2996505"/>
            <a:ext cx="784423" cy="177800"/>
          </a:xfrm>
          <a:prstGeom prst="roundRect">
            <a:avLst>
              <a:gd name="adj" fmla="val 110204"/>
            </a:avLst>
          </a:prstGeom>
          <a:solidFill>
            <a:srgbClr val="1A7FE0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10605770" y="2986980"/>
            <a:ext cx="53848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457950" y="3310830"/>
            <a:ext cx="4967478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Plus heatmaps and anonymous session replays showing how visitors move past your logo.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Sponsor package · 10 · Source: Google Analytics and Microsoft Clarity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715589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REPORT · RSVPS AND THE ROOM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71558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came, and what brought them</a:t>
            </a:r>
            <a:endParaRPr lang="en-US" sz="3200" dirty="0"/>
          </a:p>
        </p:txBody>
      </p:sp>
      <p:sp>
        <p:nvSpPr>
          <p:cNvPr id="4" name="shape-10"/>
          <p:cNvSpPr/>
          <p:nvPr/>
        </p:nvSpPr>
        <p:spPr>
          <a:xfrm>
            <a:off x="8660606" y="1234380"/>
            <a:ext cx="2718594" cy="304800"/>
          </a:xfrm>
          <a:prstGeom prst="roundRect">
            <a:avLst>
              <a:gd name="adj" fmla="val 150000"/>
            </a:avLst>
          </a:prstGeom>
          <a:solidFill>
            <a:srgbClr val="FDF1D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787606" y="1297880"/>
            <a:ext cx="2612469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dirty="0">
                <a:solidFill>
                  <a:srgbClr val="8A5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layout · example numbers</a:t>
            </a:r>
            <a:endParaRPr lang="en-US" sz="1200" dirty="0"/>
          </a:p>
        </p:txBody>
      </p:sp>
      <p:sp>
        <p:nvSpPr>
          <p:cNvPr id="6" name="shape-10"/>
          <p:cNvSpPr/>
          <p:nvPr/>
        </p:nvSpPr>
        <p:spPr>
          <a:xfrm>
            <a:off x="812800" y="1793180"/>
            <a:ext cx="5156200" cy="3263900"/>
          </a:xfrm>
          <a:prstGeom prst="roundRect">
            <a:avLst>
              <a:gd name="adj" fmla="val 763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47750" y="2028130"/>
            <a:ext cx="4967478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 RSVPs, by source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47750" y="2390080"/>
            <a:ext cx="148082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 emails</a:t>
            </a:r>
            <a:endParaRPr lang="en-US" sz="1300" dirty="0"/>
          </a:p>
        </p:txBody>
      </p:sp>
      <p:sp>
        <p:nvSpPr>
          <p:cNvPr id="9" name="shape-10"/>
          <p:cNvSpPr/>
          <p:nvPr/>
        </p:nvSpPr>
        <p:spPr>
          <a:xfrm>
            <a:off x="2533650" y="2405955"/>
            <a:ext cx="2667000" cy="165100"/>
          </a:xfrm>
          <a:prstGeom prst="roundRect">
            <a:avLst>
              <a:gd name="adj" fmla="val 127811"/>
            </a:avLst>
          </a:prstGeom>
          <a:solidFill>
            <a:srgbClr val="0A3A74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262880" y="2390080"/>
            <a:ext cx="47117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047750" y="2675830"/>
            <a:ext cx="148082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</a:t>
            </a:r>
            <a:endParaRPr lang="en-US" sz="1300" dirty="0"/>
          </a:p>
        </p:txBody>
      </p:sp>
      <p:sp>
        <p:nvSpPr>
          <p:cNvPr id="12" name="shape-10"/>
          <p:cNvSpPr/>
          <p:nvPr/>
        </p:nvSpPr>
        <p:spPr>
          <a:xfrm>
            <a:off x="2533650" y="2691705"/>
            <a:ext cx="1013420" cy="165100"/>
          </a:xfrm>
          <a:prstGeom prst="roundRect">
            <a:avLst>
              <a:gd name="adj" fmla="val 127811"/>
            </a:avLst>
          </a:prstGeom>
          <a:solidFill>
            <a:srgbClr val="0A3A74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262880" y="2675830"/>
            <a:ext cx="47117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047750" y="2961580"/>
            <a:ext cx="148082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Facebook</a:t>
            </a:r>
            <a:endParaRPr lang="en-US" sz="1300" dirty="0"/>
          </a:p>
        </p:txBody>
      </p:sp>
      <p:sp>
        <p:nvSpPr>
          <p:cNvPr id="15" name="shape-10"/>
          <p:cNvSpPr/>
          <p:nvPr/>
        </p:nvSpPr>
        <p:spPr>
          <a:xfrm>
            <a:off x="2533650" y="2977455"/>
            <a:ext cx="826691" cy="165100"/>
          </a:xfrm>
          <a:prstGeom prst="roundRect">
            <a:avLst>
              <a:gd name="adj" fmla="val 127811"/>
            </a:avLst>
          </a:prstGeom>
          <a:solidFill>
            <a:srgbClr val="0A3A74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262880" y="2961580"/>
            <a:ext cx="47117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047750" y="3247330"/>
            <a:ext cx="148082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Texts and other</a:t>
            </a:r>
            <a:endParaRPr lang="en-US" sz="1300" dirty="0"/>
          </a:p>
        </p:txBody>
      </p:sp>
      <p:sp>
        <p:nvSpPr>
          <p:cNvPr id="18" name="shape-10"/>
          <p:cNvSpPr/>
          <p:nvPr/>
        </p:nvSpPr>
        <p:spPr>
          <a:xfrm>
            <a:off x="2533650" y="3263205"/>
            <a:ext cx="453330" cy="165100"/>
          </a:xfrm>
          <a:prstGeom prst="roundRect">
            <a:avLst>
              <a:gd name="adj" fmla="val 127811"/>
            </a:avLst>
          </a:prstGeom>
          <a:solidFill>
            <a:srgbClr val="0A3A74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262880" y="3247330"/>
            <a:ext cx="47117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047750" y="3533080"/>
            <a:ext cx="148082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Sponsor pages</a:t>
            </a:r>
            <a:endParaRPr lang="en-US" sz="1300" dirty="0"/>
          </a:p>
        </p:txBody>
      </p:sp>
      <p:sp>
        <p:nvSpPr>
          <p:cNvPr id="21" name="shape-10"/>
          <p:cNvSpPr/>
          <p:nvPr/>
        </p:nvSpPr>
        <p:spPr>
          <a:xfrm>
            <a:off x="2533650" y="3548955"/>
            <a:ext cx="373360" cy="165100"/>
          </a:xfrm>
          <a:prstGeom prst="roundRect">
            <a:avLst>
              <a:gd name="adj" fmla="val 127811"/>
            </a:avLst>
          </a:prstGeom>
          <a:solidFill>
            <a:srgbClr val="0A3A74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5262880" y="3533080"/>
            <a:ext cx="47117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shape-10"/>
          <p:cNvSpPr/>
          <p:nvPr/>
        </p:nvSpPr>
        <p:spPr>
          <a:xfrm>
            <a:off x="6223000" y="1793180"/>
            <a:ext cx="5156200" cy="3263900"/>
          </a:xfrm>
          <a:prstGeom prst="roundRect">
            <a:avLst>
              <a:gd name="adj" fmla="val 763"/>
            </a:avLst>
          </a:prstGeom>
          <a:solidFill>
            <a:srgbClr val="FBFCFE"/>
          </a:solidFill>
          <a:ln w="6350">
            <a:solidFill>
              <a:srgbClr val="D3DEE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57950" y="2028130"/>
            <a:ext cx="4967478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 guests in the room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610350" y="2491680"/>
            <a:ext cx="3154105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Trade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9824653" y="2491680"/>
            <a:ext cx="1167197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b="1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Guests</a:t>
            </a:r>
            <a:endParaRPr lang="en-US" sz="1300" dirty="0"/>
          </a:p>
        </p:txBody>
      </p:sp>
      <p:sp>
        <p:nvSpPr>
          <p:cNvPr id="27" name="shape-10"/>
          <p:cNvSpPr/>
          <p:nvPr/>
        </p:nvSpPr>
        <p:spPr>
          <a:xfrm>
            <a:off x="6457950" y="2790130"/>
            <a:ext cx="328037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6610350" y="2898080"/>
            <a:ext cx="3154105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estate agents</a:t>
            </a:r>
            <a:endParaRPr lang="en-US" sz="1300" dirty="0"/>
          </a:p>
        </p:txBody>
      </p:sp>
      <p:sp>
        <p:nvSpPr>
          <p:cNvPr id="29" name="shape-10"/>
          <p:cNvSpPr/>
          <p:nvPr/>
        </p:nvSpPr>
        <p:spPr>
          <a:xfrm>
            <a:off x="9738320" y="2790130"/>
            <a:ext cx="140593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824653" y="2898080"/>
            <a:ext cx="1167197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300" dirty="0"/>
          </a:p>
        </p:txBody>
      </p:sp>
      <p:sp>
        <p:nvSpPr>
          <p:cNvPr id="31" name="shape-10"/>
          <p:cNvSpPr/>
          <p:nvPr/>
        </p:nvSpPr>
        <p:spPr>
          <a:xfrm>
            <a:off x="6457950" y="3196530"/>
            <a:ext cx="328037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610350" y="3304480"/>
            <a:ext cx="3154105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Loan officers</a:t>
            </a:r>
            <a:endParaRPr lang="en-US" sz="1300" dirty="0"/>
          </a:p>
        </p:txBody>
      </p:sp>
      <p:sp>
        <p:nvSpPr>
          <p:cNvPr id="33" name="shape-10"/>
          <p:cNvSpPr/>
          <p:nvPr/>
        </p:nvSpPr>
        <p:spPr>
          <a:xfrm>
            <a:off x="9738320" y="3196530"/>
            <a:ext cx="140593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824653" y="3304480"/>
            <a:ext cx="1167197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35" name="shape-10"/>
          <p:cNvSpPr/>
          <p:nvPr/>
        </p:nvSpPr>
        <p:spPr>
          <a:xfrm>
            <a:off x="6457950" y="3602930"/>
            <a:ext cx="328037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6610350" y="3710880"/>
            <a:ext cx="3154105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Contractors</a:t>
            </a:r>
            <a:endParaRPr lang="en-US" sz="1300" dirty="0"/>
          </a:p>
        </p:txBody>
      </p:sp>
      <p:sp>
        <p:nvSpPr>
          <p:cNvPr id="37" name="shape-10"/>
          <p:cNvSpPr/>
          <p:nvPr/>
        </p:nvSpPr>
        <p:spPr>
          <a:xfrm>
            <a:off x="9738320" y="3602930"/>
            <a:ext cx="140593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824653" y="3710880"/>
            <a:ext cx="1167197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39" name="shape-10"/>
          <p:cNvSpPr/>
          <p:nvPr/>
        </p:nvSpPr>
        <p:spPr>
          <a:xfrm>
            <a:off x="6457950" y="4009330"/>
            <a:ext cx="328037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6610350" y="4117280"/>
            <a:ext cx="3154105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Attorneys</a:t>
            </a:r>
            <a:endParaRPr lang="en-US" sz="1300" dirty="0"/>
          </a:p>
        </p:txBody>
      </p:sp>
      <p:sp>
        <p:nvSpPr>
          <p:cNvPr id="41" name="shape-10"/>
          <p:cNvSpPr/>
          <p:nvPr/>
        </p:nvSpPr>
        <p:spPr>
          <a:xfrm>
            <a:off x="9738320" y="4009330"/>
            <a:ext cx="140593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9824653" y="4117280"/>
            <a:ext cx="1167197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43" name="shape-10"/>
          <p:cNvSpPr/>
          <p:nvPr/>
        </p:nvSpPr>
        <p:spPr>
          <a:xfrm>
            <a:off x="6457950" y="4415730"/>
            <a:ext cx="328037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44" name="Text 42"/>
          <p:cNvSpPr txBox="1"/>
          <p:nvPr/>
        </p:nvSpPr>
        <p:spPr>
          <a:xfrm>
            <a:off x="6610350" y="4523680"/>
            <a:ext cx="3154105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Title, inspectors and other</a:t>
            </a:r>
            <a:endParaRPr lang="en-US" sz="1300" dirty="0"/>
          </a:p>
        </p:txBody>
      </p:sp>
      <p:sp>
        <p:nvSpPr>
          <p:cNvPr id="45" name="shape-10"/>
          <p:cNvSpPr/>
          <p:nvPr/>
        </p:nvSpPr>
        <p:spPr>
          <a:xfrm>
            <a:off x="9738320" y="4415730"/>
            <a:ext cx="1405930" cy="6350"/>
          </a:xfrm>
          <a:prstGeom prst="rect">
            <a:avLst/>
          </a:prstGeom>
          <a:solidFill>
            <a:srgbClr val="D3DEEB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9824653" y="4523680"/>
            <a:ext cx="1167197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5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47" name="Text 45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Sponsor package · 11 · Source: Eventbrite tracking links and check-in · totals only, never guests' contact details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7112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1A7F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GOOD COMPANY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984250"/>
            <a:ext cx="11200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2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businesses behind REMEx</a:t>
            </a:r>
            <a:endParaRPr lang="en-US" sz="3200" dirty="0"/>
          </a:p>
        </p:txBody>
      </p:sp>
      <p:sp>
        <p:nvSpPr>
          <p:cNvPr id="4" name="shape-11"/>
          <p:cNvSpPr/>
          <p:nvPr/>
        </p:nvSpPr>
        <p:spPr>
          <a:xfrm>
            <a:off x="812800" y="1666180"/>
            <a:ext cx="3420467" cy="1080691"/>
          </a:xfrm>
          <a:prstGeom prst="roundRect">
            <a:avLst>
              <a:gd name="adj" fmla="val 6960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pic>
        <p:nvPicPr>
          <p:cNvPr id="5" name="Image 0" descr="/home/claude/pptx/sponsor/s12-img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350" y="1952526"/>
            <a:ext cx="508000" cy="5080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08150" y="1956991"/>
            <a:ext cx="1571478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GLG Law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708150" y="2242741"/>
            <a:ext cx="1571478" cy="21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estate attorneys.</a:t>
            </a:r>
            <a:endParaRPr lang="en-US" sz="1200" dirty="0"/>
          </a:p>
        </p:txBody>
      </p:sp>
      <p:sp>
        <p:nvSpPr>
          <p:cNvPr id="8" name="shape-11"/>
          <p:cNvSpPr/>
          <p:nvPr/>
        </p:nvSpPr>
        <p:spPr>
          <a:xfrm>
            <a:off x="4385667" y="1666180"/>
            <a:ext cx="3420566" cy="1080691"/>
          </a:xfrm>
          <a:prstGeom prst="roundRect">
            <a:avLst>
              <a:gd name="adj" fmla="val 6960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pic>
        <p:nvPicPr>
          <p:cNvPr id="9" name="Image 1" descr="/home/claude/pptx/sponsor/s12-img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217" y="1952526"/>
            <a:ext cx="889000" cy="5080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662017" y="1956991"/>
            <a:ext cx="161954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NEXA Lending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5662017" y="2242741"/>
            <a:ext cx="1619542" cy="21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Mortgage lending.</a:t>
            </a:r>
            <a:endParaRPr lang="en-US" sz="1200" dirty="0"/>
          </a:p>
        </p:txBody>
      </p:sp>
      <p:sp>
        <p:nvSpPr>
          <p:cNvPr id="12" name="shape-11"/>
          <p:cNvSpPr/>
          <p:nvPr/>
        </p:nvSpPr>
        <p:spPr>
          <a:xfrm>
            <a:off x="7958634" y="1666180"/>
            <a:ext cx="3420566" cy="1080691"/>
          </a:xfrm>
          <a:prstGeom prst="roundRect">
            <a:avLst>
              <a:gd name="adj" fmla="val 6960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pic>
        <p:nvPicPr>
          <p:cNvPr id="13" name="Image 2" descr="/home/claude/pptx/sponsor/s12-img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184" y="1952526"/>
            <a:ext cx="889000" cy="5080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234984" y="1850330"/>
            <a:ext cx="205074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RELiBUILD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9234984" y="2136080"/>
            <a:ext cx="2050746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Trusted contractors and home services.</a:t>
            </a:r>
            <a:endParaRPr lang="en-US" sz="1200" dirty="0"/>
          </a:p>
        </p:txBody>
      </p:sp>
      <p:sp>
        <p:nvSpPr>
          <p:cNvPr id="16" name="shape-11"/>
          <p:cNvSpPr/>
          <p:nvPr/>
        </p:nvSpPr>
        <p:spPr>
          <a:xfrm>
            <a:off x="812800" y="2899271"/>
            <a:ext cx="3420467" cy="1315641"/>
          </a:xfrm>
          <a:prstGeom prst="roundRect">
            <a:avLst>
              <a:gd name="adj" fmla="val 4696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pic>
        <p:nvPicPr>
          <p:cNvPr id="17" name="Image 3" descr="/home/claude/pptx/sponsor/s12-img3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350" y="3303091"/>
            <a:ext cx="889000" cy="5080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2089150" y="3083421"/>
            <a:ext cx="2050641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Tradesmen's Collective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2089150" y="3604121"/>
            <a:ext cx="2050641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Contractor software and escrow payments.</a:t>
            </a:r>
            <a:endParaRPr lang="en-US" sz="1200" dirty="0"/>
          </a:p>
        </p:txBody>
      </p:sp>
      <p:sp>
        <p:nvSpPr>
          <p:cNvPr id="20" name="shape-11"/>
          <p:cNvSpPr/>
          <p:nvPr/>
        </p:nvSpPr>
        <p:spPr>
          <a:xfrm>
            <a:off x="4385667" y="2899271"/>
            <a:ext cx="3420566" cy="1315641"/>
          </a:xfrm>
          <a:prstGeom prst="roundRect">
            <a:avLst>
              <a:gd name="adj" fmla="val 4696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pic>
        <p:nvPicPr>
          <p:cNvPr id="21" name="Image 4" descr="/home/claude/pptx/sponsor/s12-img4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5217" y="3303091"/>
            <a:ext cx="889000" cy="5080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662017" y="3200896"/>
            <a:ext cx="205074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Fino CPA Group</a:t>
            </a:r>
            <a:endParaRPr lang="en-US" sz="1600" dirty="0"/>
          </a:p>
        </p:txBody>
      </p:sp>
      <p:sp>
        <p:nvSpPr>
          <p:cNvPr id="23" name="Text 16"/>
          <p:cNvSpPr txBox="1"/>
          <p:nvPr/>
        </p:nvSpPr>
        <p:spPr>
          <a:xfrm>
            <a:off x="5662017" y="3486646"/>
            <a:ext cx="2050746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Accounting and tax, Fairfield.</a:t>
            </a:r>
            <a:endParaRPr lang="en-US" sz="1200" dirty="0"/>
          </a:p>
        </p:txBody>
      </p:sp>
      <p:sp>
        <p:nvSpPr>
          <p:cNvPr id="24" name="shape-11"/>
          <p:cNvSpPr/>
          <p:nvPr/>
        </p:nvSpPr>
        <p:spPr>
          <a:xfrm>
            <a:off x="7958634" y="2899271"/>
            <a:ext cx="3420566" cy="1315641"/>
          </a:xfrm>
          <a:prstGeom prst="roundRect">
            <a:avLst>
              <a:gd name="adj" fmla="val 4696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pic>
        <p:nvPicPr>
          <p:cNvPr id="25" name="Image 5" descr="/home/claude/pptx/sponsor/s12-img5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8184" y="3303091"/>
            <a:ext cx="889000" cy="5080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9234984" y="3200896"/>
            <a:ext cx="205074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Lending</a:t>
            </a:r>
            <a:endParaRPr lang="en-US" sz="1600" dirty="0"/>
          </a:p>
        </p:txBody>
      </p:sp>
      <p:sp>
        <p:nvSpPr>
          <p:cNvPr id="27" name="Text 19"/>
          <p:cNvSpPr txBox="1"/>
          <p:nvPr/>
        </p:nvSpPr>
        <p:spPr>
          <a:xfrm>
            <a:off x="9234984" y="3486646"/>
            <a:ext cx="2050746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Purchase and refinance loans.</a:t>
            </a:r>
            <a:endParaRPr lang="en-US" sz="1200" dirty="0"/>
          </a:p>
        </p:txBody>
      </p:sp>
      <p:sp>
        <p:nvSpPr>
          <p:cNvPr id="28" name="shape-11"/>
          <p:cNvSpPr/>
          <p:nvPr/>
        </p:nvSpPr>
        <p:spPr>
          <a:xfrm>
            <a:off x="812800" y="4367312"/>
            <a:ext cx="3420467" cy="1102320"/>
          </a:xfrm>
          <a:prstGeom prst="roundRect">
            <a:avLst>
              <a:gd name="adj" fmla="val 6690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pic>
        <p:nvPicPr>
          <p:cNvPr id="29" name="Image 6" descr="/home/claude/pptx/sponsor/s12-img6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350" y="4664472"/>
            <a:ext cx="889000" cy="50800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2089150" y="4551462"/>
            <a:ext cx="2050641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Amanda's Cleaning Services</a:t>
            </a:r>
            <a:endParaRPr lang="en-US" sz="1600" dirty="0"/>
          </a:p>
        </p:txBody>
      </p:sp>
      <p:sp>
        <p:nvSpPr>
          <p:cNvPr id="31" name="Text 22"/>
          <p:cNvSpPr txBox="1"/>
          <p:nvPr/>
        </p:nvSpPr>
        <p:spPr>
          <a:xfrm>
            <a:off x="2089150" y="5072162"/>
            <a:ext cx="2050641" cy="21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Cleaning and property care.</a:t>
            </a:r>
            <a:endParaRPr lang="en-US" sz="1200" dirty="0"/>
          </a:p>
        </p:txBody>
      </p:sp>
      <p:sp>
        <p:nvSpPr>
          <p:cNvPr id="32" name="shape-11"/>
          <p:cNvSpPr/>
          <p:nvPr/>
        </p:nvSpPr>
        <p:spPr>
          <a:xfrm>
            <a:off x="4385667" y="4367312"/>
            <a:ext cx="3420566" cy="1102320"/>
          </a:xfrm>
          <a:prstGeom prst="roundRect">
            <a:avLst>
              <a:gd name="adj" fmla="val 6690"/>
            </a:avLst>
          </a:prstGeom>
          <a:solidFill>
            <a:srgbClr val="F4F7FB"/>
          </a:solidFill>
          <a:ln w="6350">
            <a:solidFill>
              <a:srgbClr val="D3DEEB"/>
            </a:solidFill>
            <a:prstDash val="solid"/>
          </a:ln>
        </p:spPr>
      </p:sp>
      <p:pic>
        <p:nvPicPr>
          <p:cNvPr id="33" name="Image 7" descr="/home/claude/pptx/sponsor/s12-img7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5217" y="4664472"/>
            <a:ext cx="889000" cy="508000"/>
          </a:xfrm>
          <a:prstGeom prst="rect">
            <a:avLst/>
          </a:prstGeom>
        </p:spPr>
      </p:pic>
      <p:sp>
        <p:nvSpPr>
          <p:cNvPr id="34" name="Text 24"/>
          <p:cNvSpPr txBox="1"/>
          <p:nvPr/>
        </p:nvSpPr>
        <p:spPr>
          <a:xfrm>
            <a:off x="5662017" y="4562277"/>
            <a:ext cx="205074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6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L&amp;M Roofing</a:t>
            </a:r>
            <a:endParaRPr lang="en-US" sz="1600" dirty="0"/>
          </a:p>
        </p:txBody>
      </p:sp>
      <p:sp>
        <p:nvSpPr>
          <p:cNvPr id="35" name="Text 25"/>
          <p:cNvSpPr txBox="1"/>
          <p:nvPr/>
        </p:nvSpPr>
        <p:spPr>
          <a:xfrm>
            <a:off x="5662017" y="4848027"/>
            <a:ext cx="2050746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2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roofing and building envelope.</a:t>
            </a:r>
            <a:endParaRPr lang="en-US" sz="1200" dirty="0"/>
          </a:p>
        </p:txBody>
      </p:sp>
      <p:sp>
        <p:nvSpPr>
          <p:cNvPr id="36" name="shape-11"/>
          <p:cNvSpPr/>
          <p:nvPr/>
        </p:nvSpPr>
        <p:spPr>
          <a:xfrm>
            <a:off x="812800" y="5698232"/>
            <a:ext cx="1553567" cy="381000"/>
          </a:xfrm>
          <a:prstGeom prst="roundRect">
            <a:avLst>
              <a:gd name="adj" fmla="val 40000"/>
            </a:avLst>
          </a:prstGeom>
          <a:solidFill>
            <a:srgbClr val="1B1612"/>
          </a:solidFill>
          <a:ln/>
        </p:spPr>
      </p:sp>
      <p:sp>
        <p:nvSpPr>
          <p:cNvPr id="37" name="Text 27"/>
          <p:cNvSpPr txBox="1"/>
          <p:nvPr/>
        </p:nvSpPr>
        <p:spPr>
          <a:xfrm>
            <a:off x="965200" y="5799832"/>
            <a:ext cx="1323693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E9C9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HOUNDS</a:t>
            </a:r>
            <a:endParaRPr lang="en-US" sz="1200" dirty="0"/>
          </a:p>
        </p:txBody>
      </p:sp>
      <p:sp>
        <p:nvSpPr>
          <p:cNvPr id="38" name="Text 28"/>
          <p:cNvSpPr txBox="1"/>
          <p:nvPr/>
        </p:nvSpPr>
        <p:spPr>
          <a:xfrm>
            <a:off x="2518767" y="5787132"/>
            <a:ext cx="5873639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400" dirty="0">
                <a:solidFill>
                  <a:srgbClr val="3B4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Hosted at Two Hounds Public House, 43 South Main Street, Newtown.</a:t>
            </a:r>
            <a:endParaRPr lang="en-US" sz="1400" dirty="0"/>
          </a:p>
        </p:txBody>
      </p:sp>
      <p:sp>
        <p:nvSpPr>
          <p:cNvPr id="39" name="Text 29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6A7D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Sponsor package · 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812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200" kern="0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085850"/>
            <a:ext cx="11200384" cy="1010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1200"/>
              </a:lnSpc>
              <a:buNone/>
            </a:pPr>
            <a:r>
              <a:rPr lang="en-US" sz="36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us your nights and your level. We'll take it from there.</a:t>
            </a:r>
            <a:endParaRPr lang="en-US" sz="3600" dirty="0"/>
          </a:p>
        </p:txBody>
      </p:sp>
      <p:sp>
        <p:nvSpPr>
          <p:cNvPr id="4" name="shape-12"/>
          <p:cNvSpPr/>
          <p:nvPr/>
        </p:nvSpPr>
        <p:spPr>
          <a:xfrm>
            <a:off x="812800" y="2453481"/>
            <a:ext cx="3420467" cy="2363291"/>
          </a:xfrm>
          <a:prstGeom prst="roundRect">
            <a:avLst>
              <a:gd name="adj" fmla="val 1663"/>
            </a:avLst>
          </a:prstGeom>
          <a:solidFill>
            <a:srgbClr val="1229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66800" y="2707481"/>
            <a:ext cx="3087215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800" b="1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066800" y="3209131"/>
            <a:ext cx="308721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0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open nights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066800" y="3583781"/>
            <a:ext cx="3087215" cy="4621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3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first Thursday at Two Hounds, with what's open and what's booked.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66800" y="4134842"/>
            <a:ext cx="3087215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b="1" u="sng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remexct.com/calendar</a:t>
            </a:r>
            <a:endParaRPr lang="en-US" sz="1300" dirty="0"/>
          </a:p>
        </p:txBody>
      </p:sp>
      <p:sp>
        <p:nvSpPr>
          <p:cNvPr id="9" name="shape-12"/>
          <p:cNvSpPr/>
          <p:nvPr/>
        </p:nvSpPr>
        <p:spPr>
          <a:xfrm>
            <a:off x="4385667" y="2453481"/>
            <a:ext cx="3420566" cy="2363291"/>
          </a:xfrm>
          <a:prstGeom prst="roundRect">
            <a:avLst>
              <a:gd name="adj" fmla="val 1663"/>
            </a:avLst>
          </a:prstGeom>
          <a:solidFill>
            <a:srgbClr val="F4B01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39667" y="2707481"/>
            <a:ext cx="308732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8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39667" y="3209131"/>
            <a:ext cx="308732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000" b="1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639667" y="3583781"/>
            <a:ext cx="3087320" cy="693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300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your level and the nights you prefer, and send the details we need to approve you.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39667" y="4365923"/>
            <a:ext cx="308732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b="1" u="sng" dirty="0">
                <a:solidFill>
                  <a:srgbClr val="0B1B3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remexct.com/apply</a:t>
            </a:r>
            <a:endParaRPr lang="en-US" sz="1300" dirty="0"/>
          </a:p>
        </p:txBody>
      </p:sp>
      <p:sp>
        <p:nvSpPr>
          <p:cNvPr id="14" name="shape-12"/>
          <p:cNvSpPr/>
          <p:nvPr/>
        </p:nvSpPr>
        <p:spPr>
          <a:xfrm>
            <a:off x="7958634" y="2453481"/>
            <a:ext cx="3420566" cy="2363291"/>
          </a:xfrm>
          <a:prstGeom prst="roundRect">
            <a:avLst>
              <a:gd name="adj" fmla="val 1663"/>
            </a:avLst>
          </a:prstGeom>
          <a:solidFill>
            <a:srgbClr val="12294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12634" y="2707481"/>
            <a:ext cx="308732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800" b="1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8212634" y="3209131"/>
            <a:ext cx="308732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0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with Marc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212634" y="3583781"/>
            <a:ext cx="3087320" cy="693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8800"/>
              </a:lnSpc>
              <a:buNone/>
            </a:pPr>
            <a:r>
              <a:rPr lang="en-US" sz="1300" dirty="0">
                <a:solidFill>
                  <a:srgbClr val="BFD0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email you to set up a call. Nothing is booked until we've talked; then you go on the site and the calendar.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8212634" y="4365923"/>
            <a:ext cx="308732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300" b="1" u="sng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events@remexct.com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12800" y="5235873"/>
            <a:ext cx="1745748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2200" b="1" dirty="0">
                <a:solidFill>
                  <a:srgbClr val="F4F7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 Nieto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812800" y="5604173"/>
            <a:ext cx="1745748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b="1" spc="150" kern="0" dirty="0">
                <a:solidFill>
                  <a:srgbClr val="F4B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FOUNDER, REMEX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7760446" y="5172373"/>
            <a:ext cx="361875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8000"/>
              </a:lnSpc>
              <a:buNone/>
            </a:pPr>
            <a:r>
              <a:rPr lang="en-US" sz="1600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events@remexct.com · 914-409-5555</a:t>
            </a:r>
            <a:endParaRPr lang="en-US" sz="1600" dirty="0"/>
          </a:p>
          <a:p>
            <a:pPr algn="r" indent="0" marL="0">
              <a:lnSpc>
                <a:spcPct val="138000"/>
              </a:lnSpc>
              <a:buNone/>
            </a:pPr>
            <a:r>
              <a:rPr lang="en-US" sz="1600" u="sng" dirty="0">
                <a:solidFill>
                  <a:srgbClr val="DCE6F3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remexct.com/apply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812800" y="6273800"/>
            <a:ext cx="11200384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800"/>
              </a:lnSpc>
              <a:buNone/>
            </a:pPr>
            <a:r>
              <a:rPr lang="en-US" sz="1200" dirty="0">
                <a:solidFill>
                  <a:srgbClr val="7F93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REMEx · Sponsor package · 13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MEx">
  <a:themeElements>
    <a:clrScheme name="REMEx">
      <a:dk1>
        <a:srgbClr val="0B1B33"/>
      </a:dk1>
      <a:lt1>
        <a:srgbClr val="FFFFFF"/>
      </a:lt1>
      <a:dk2>
        <a:srgbClr val="0A3A74"/>
      </a:dk2>
      <a:lt2>
        <a:srgbClr val="F4F7FB"/>
      </a:lt2>
      <a:accent1>
        <a:srgbClr val="1A7FE0"/>
      </a:accent1>
      <a:accent2>
        <a:srgbClr val="F4B01A"/>
      </a:accent2>
      <a:accent3>
        <a:srgbClr val="0A3A74"/>
      </a:accent3>
      <a:accent4>
        <a:srgbClr val="3B4F6B"/>
      </a:accent4>
      <a:accent5>
        <a:srgbClr val="6A7D97"/>
      </a:accent5>
      <a:accent6>
        <a:srgbClr val="D3DEEB"/>
      </a:accent6>
      <a:hlink>
        <a:srgbClr val="1A7FE0"/>
      </a:hlink>
      <a:folHlink>
        <a:srgbClr val="1A7FE0"/>
      </a:folHlink>
    </a:clrScheme>
    <a:fontScheme name="REMEx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REMEx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REMEx Sponsor Pitch Deck</dc:title>
  <dc:subject>PptxGenJS Presentation</dc:subject>
  <dc:creator>REMEx</dc:creator>
  <cp:lastModifiedBy>REMEx</cp:lastModifiedBy>
  <cp:revision>1</cp:revision>
  <dcterms:created xsi:type="dcterms:W3CDTF">2026-10-06T02:44:55Z</dcterms:created>
  <dcterms:modified xsi:type="dcterms:W3CDTF">2026-10-06T02:44:55Z</dcterms:modified>
</cp:coreProperties>
</file>